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0" r:id="rId2"/>
    <p:sldId id="336" r:id="rId3"/>
    <p:sldId id="344" r:id="rId4"/>
    <p:sldId id="347" r:id="rId5"/>
    <p:sldId id="367" r:id="rId6"/>
    <p:sldId id="348" r:id="rId7"/>
    <p:sldId id="349" r:id="rId8"/>
    <p:sldId id="350" r:id="rId9"/>
    <p:sldId id="351" r:id="rId10"/>
    <p:sldId id="346" r:id="rId11"/>
    <p:sldId id="352" r:id="rId12"/>
    <p:sldId id="353" r:id="rId13"/>
    <p:sldId id="362" r:id="rId14"/>
    <p:sldId id="355" r:id="rId15"/>
    <p:sldId id="354" r:id="rId16"/>
    <p:sldId id="283" r:id="rId17"/>
    <p:sldId id="302" r:id="rId18"/>
    <p:sldId id="358" r:id="rId19"/>
    <p:sldId id="357" r:id="rId20"/>
    <p:sldId id="292" r:id="rId21"/>
    <p:sldId id="359" r:id="rId22"/>
    <p:sldId id="291" r:id="rId23"/>
    <p:sldId id="363" r:id="rId24"/>
    <p:sldId id="364" r:id="rId25"/>
    <p:sldId id="365" r:id="rId26"/>
    <p:sldId id="366" r:id="rId27"/>
    <p:sldId id="306" r:id="rId28"/>
    <p:sldId id="307" r:id="rId29"/>
    <p:sldId id="308" r:id="rId30"/>
    <p:sldId id="309" r:id="rId31"/>
    <p:sldId id="310" r:id="rId32"/>
    <p:sldId id="268" r:id="rId33"/>
    <p:sldId id="369" r:id="rId34"/>
    <p:sldId id="368" r:id="rId35"/>
    <p:sldId id="371" r:id="rId36"/>
    <p:sldId id="343" r:id="rId37"/>
    <p:sldId id="37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CFEB"/>
    <a:srgbClr val="E94579"/>
    <a:srgbClr val="D51953"/>
    <a:srgbClr val="E513BD"/>
    <a:srgbClr val="EB0DDB"/>
    <a:srgbClr val="9EE9EF"/>
    <a:srgbClr val="6B9131"/>
    <a:srgbClr val="7BD3D6"/>
    <a:srgbClr val="B7B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3" autoAdjust="0"/>
    <p:restoredTop sz="95597" autoAdjust="0"/>
  </p:normalViewPr>
  <p:slideViewPr>
    <p:cSldViewPr snapToGrid="0">
      <p:cViewPr>
        <p:scale>
          <a:sx n="50" d="100"/>
          <a:sy n="50" d="100"/>
        </p:scale>
        <p:origin x="17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B959E-2779-423B-B956-D25BF67AC30E}" type="doc">
      <dgm:prSet loTypeId="urn:microsoft.com/office/officeart/2005/8/layout/chevron1" loCatId="process" qsTypeId="urn:microsoft.com/office/officeart/2005/8/quickstyle/3d6" qsCatId="3D" csTypeId="urn:microsoft.com/office/officeart/2005/8/colors/colorful4" csCatId="colorful" phldr="1"/>
      <dgm:spPr/>
    </dgm:pt>
    <dgm:pt modelId="{EB434BFE-5D6D-4AB0-AC40-9460AB6E5236}">
      <dgm:prSet phldrT="[Text]"/>
      <dgm:spPr/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Pendampingan</a:t>
          </a:r>
          <a:endParaRPr lang="en-US" dirty="0">
            <a:latin typeface="Arial Black" panose="020B0A04020102020204" pitchFamily="34" charset="0"/>
          </a:endParaRPr>
        </a:p>
      </dgm:t>
    </dgm:pt>
    <dgm:pt modelId="{E4B5F6B0-C400-4592-BD1E-316EEBCC6AD2}" type="parTrans" cxnId="{32D1E3A8-8733-4435-835E-99FB2D55274B}">
      <dgm:prSet/>
      <dgm:spPr/>
      <dgm:t>
        <a:bodyPr/>
        <a:lstStyle/>
        <a:p>
          <a:endParaRPr lang="en-US"/>
        </a:p>
      </dgm:t>
    </dgm:pt>
    <dgm:pt modelId="{46754D37-E241-4E0D-AE96-CD35DB17DB78}" type="sibTrans" cxnId="{32D1E3A8-8733-4435-835E-99FB2D55274B}">
      <dgm:prSet/>
      <dgm:spPr/>
      <dgm:t>
        <a:bodyPr/>
        <a:lstStyle/>
        <a:p>
          <a:endParaRPr lang="en-US"/>
        </a:p>
      </dgm:t>
    </dgm:pt>
    <dgm:pt modelId="{AC9859F5-0767-4920-BF53-FEB73834CA12}">
      <dgm:prSet phldrT="[Text]"/>
      <dgm:spPr/>
      <dgm:t>
        <a:bodyPr/>
        <a:lstStyle/>
        <a:p>
          <a:r>
            <a:rPr lang="en-US" dirty="0" err="1">
              <a:latin typeface="Arial Black" panose="020B0A04020102020204" pitchFamily="34" charset="0"/>
            </a:rPr>
            <a:t>Pelatihan</a:t>
          </a:r>
          <a:r>
            <a:rPr lang="en-US" dirty="0">
              <a:latin typeface="Arial Black" panose="020B0A04020102020204" pitchFamily="34" charset="0"/>
            </a:rPr>
            <a:t> </a:t>
          </a:r>
          <a:r>
            <a:rPr lang="en-US" dirty="0" err="1">
              <a:latin typeface="Arial Black" panose="020B0A04020102020204" pitchFamily="34" charset="0"/>
            </a:rPr>
            <a:t>beternak</a:t>
          </a:r>
          <a:endParaRPr lang="en-US" dirty="0">
            <a:latin typeface="Arial Black" panose="020B0A04020102020204" pitchFamily="34" charset="0"/>
          </a:endParaRPr>
        </a:p>
      </dgm:t>
    </dgm:pt>
    <dgm:pt modelId="{412CD80A-0AAC-4C94-B603-C5D4777CEA4A}" type="parTrans" cxnId="{34AF6C30-8DD2-4DAE-A7B0-9B1528320F3E}">
      <dgm:prSet/>
      <dgm:spPr/>
      <dgm:t>
        <a:bodyPr/>
        <a:lstStyle/>
        <a:p>
          <a:endParaRPr lang="en-US"/>
        </a:p>
      </dgm:t>
    </dgm:pt>
    <dgm:pt modelId="{F01E8EBE-3B85-4F2F-9589-8F2957AF8449}" type="sibTrans" cxnId="{34AF6C30-8DD2-4DAE-A7B0-9B1528320F3E}">
      <dgm:prSet/>
      <dgm:spPr/>
      <dgm:t>
        <a:bodyPr/>
        <a:lstStyle/>
        <a:p>
          <a:endParaRPr lang="en-US"/>
        </a:p>
      </dgm:t>
    </dgm:pt>
    <dgm:pt modelId="{AC2145B9-0040-465D-8785-FA6DC0386C37}" type="pres">
      <dgm:prSet presAssocID="{AC7B959E-2779-423B-B956-D25BF67AC30E}" presName="Name0" presStyleCnt="0">
        <dgm:presLayoutVars>
          <dgm:dir/>
          <dgm:animLvl val="lvl"/>
          <dgm:resizeHandles val="exact"/>
        </dgm:presLayoutVars>
      </dgm:prSet>
      <dgm:spPr/>
    </dgm:pt>
    <dgm:pt modelId="{6B57884B-7AAB-4709-9DF4-37904844214D}" type="pres">
      <dgm:prSet presAssocID="{EB434BFE-5D6D-4AB0-AC40-9460AB6E523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0E16FB0B-C16A-4EBF-8281-E17D4FAA9112}" type="pres">
      <dgm:prSet presAssocID="{46754D37-E241-4E0D-AE96-CD35DB17DB78}" presName="parTxOnlySpace" presStyleCnt="0"/>
      <dgm:spPr/>
    </dgm:pt>
    <dgm:pt modelId="{FAEB5D53-9BC8-4598-8B55-D71FC3F8B4D1}" type="pres">
      <dgm:prSet presAssocID="{AC9859F5-0767-4920-BF53-FEB73834CA12}" presName="parTxOnly" presStyleLbl="node1" presStyleIdx="1" presStyleCnt="2" custLinFactNeighborX="8385">
        <dgm:presLayoutVars>
          <dgm:chMax val="0"/>
          <dgm:chPref val="0"/>
          <dgm:bulletEnabled val="1"/>
        </dgm:presLayoutVars>
      </dgm:prSet>
      <dgm:spPr/>
    </dgm:pt>
  </dgm:ptLst>
  <dgm:cxnLst>
    <dgm:cxn modelId="{34AF6C30-8DD2-4DAE-A7B0-9B1528320F3E}" srcId="{AC7B959E-2779-423B-B956-D25BF67AC30E}" destId="{AC9859F5-0767-4920-BF53-FEB73834CA12}" srcOrd="1" destOrd="0" parTransId="{412CD80A-0AAC-4C94-B603-C5D4777CEA4A}" sibTransId="{F01E8EBE-3B85-4F2F-9589-8F2957AF8449}"/>
    <dgm:cxn modelId="{31B82E7D-7940-40E8-B7E0-1F5560280870}" type="presOf" srcId="{AC7B959E-2779-423B-B956-D25BF67AC30E}" destId="{AC2145B9-0040-465D-8785-FA6DC0386C37}" srcOrd="0" destOrd="0" presId="urn:microsoft.com/office/officeart/2005/8/layout/chevron1"/>
    <dgm:cxn modelId="{6BEA0388-8BB7-41B8-8C85-8F83F3CEA91A}" type="presOf" srcId="{EB434BFE-5D6D-4AB0-AC40-9460AB6E5236}" destId="{6B57884B-7AAB-4709-9DF4-37904844214D}" srcOrd="0" destOrd="0" presId="urn:microsoft.com/office/officeart/2005/8/layout/chevron1"/>
    <dgm:cxn modelId="{5FA9B78D-5A91-4E29-B73E-E012A6F7808B}" type="presOf" srcId="{AC9859F5-0767-4920-BF53-FEB73834CA12}" destId="{FAEB5D53-9BC8-4598-8B55-D71FC3F8B4D1}" srcOrd="0" destOrd="0" presId="urn:microsoft.com/office/officeart/2005/8/layout/chevron1"/>
    <dgm:cxn modelId="{32D1E3A8-8733-4435-835E-99FB2D55274B}" srcId="{AC7B959E-2779-423B-B956-D25BF67AC30E}" destId="{EB434BFE-5D6D-4AB0-AC40-9460AB6E5236}" srcOrd="0" destOrd="0" parTransId="{E4B5F6B0-C400-4592-BD1E-316EEBCC6AD2}" sibTransId="{46754D37-E241-4E0D-AE96-CD35DB17DB78}"/>
    <dgm:cxn modelId="{70983671-F9D8-42D8-8B65-802837884AFA}" type="presParOf" srcId="{AC2145B9-0040-465D-8785-FA6DC0386C37}" destId="{6B57884B-7AAB-4709-9DF4-37904844214D}" srcOrd="0" destOrd="0" presId="urn:microsoft.com/office/officeart/2005/8/layout/chevron1"/>
    <dgm:cxn modelId="{F430CB19-9E80-403B-8470-E41511E696BE}" type="presParOf" srcId="{AC2145B9-0040-465D-8785-FA6DC0386C37}" destId="{0E16FB0B-C16A-4EBF-8281-E17D4FAA9112}" srcOrd="1" destOrd="0" presId="urn:microsoft.com/office/officeart/2005/8/layout/chevron1"/>
    <dgm:cxn modelId="{9255F844-7F7E-4E7E-8DAB-6AF707D0D667}" type="presParOf" srcId="{AC2145B9-0040-465D-8785-FA6DC0386C37}" destId="{FAEB5D53-9BC8-4598-8B55-D71FC3F8B4D1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7884B-7AAB-4709-9DF4-37904844214D}">
      <dsp:nvSpPr>
        <dsp:cNvPr id="0" name=""/>
        <dsp:cNvSpPr/>
      </dsp:nvSpPr>
      <dsp:spPr>
        <a:xfrm>
          <a:off x="5997" y="1363169"/>
          <a:ext cx="3585069" cy="143402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 Black" panose="020B0A04020102020204" pitchFamily="34" charset="0"/>
            </a:rPr>
            <a:t>Pendampingan</a:t>
          </a:r>
          <a:endParaRPr lang="en-US" sz="2000" kern="1200" dirty="0">
            <a:latin typeface="Arial Black" panose="020B0A04020102020204" pitchFamily="34" charset="0"/>
          </a:endParaRPr>
        </a:p>
      </dsp:txBody>
      <dsp:txXfrm>
        <a:off x="723011" y="1363169"/>
        <a:ext cx="2151042" cy="1434027"/>
      </dsp:txXfrm>
    </dsp:sp>
    <dsp:sp modelId="{FAEB5D53-9BC8-4598-8B55-D71FC3F8B4D1}">
      <dsp:nvSpPr>
        <dsp:cNvPr id="0" name=""/>
        <dsp:cNvSpPr/>
      </dsp:nvSpPr>
      <dsp:spPr>
        <a:xfrm>
          <a:off x="3238556" y="1363169"/>
          <a:ext cx="3585069" cy="1434027"/>
        </a:xfrm>
        <a:prstGeom prst="chevron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Arial Black" panose="020B0A04020102020204" pitchFamily="34" charset="0"/>
            </a:rPr>
            <a:t>Pelatihan</a:t>
          </a:r>
          <a:r>
            <a:rPr lang="en-US" sz="2000" kern="1200" dirty="0">
              <a:latin typeface="Arial Black" panose="020B0A04020102020204" pitchFamily="34" charset="0"/>
            </a:rPr>
            <a:t> </a:t>
          </a:r>
          <a:r>
            <a:rPr lang="en-US" sz="2000" kern="1200" dirty="0" err="1">
              <a:latin typeface="Arial Black" panose="020B0A04020102020204" pitchFamily="34" charset="0"/>
            </a:rPr>
            <a:t>beternak</a:t>
          </a:r>
          <a:endParaRPr lang="en-US" sz="2000" kern="1200" dirty="0">
            <a:latin typeface="Arial Black" panose="020B0A04020102020204" pitchFamily="34" charset="0"/>
          </a:endParaRPr>
        </a:p>
      </dsp:txBody>
      <dsp:txXfrm>
        <a:off x="3955570" y="1363169"/>
        <a:ext cx="2151042" cy="1434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421E2-4D1A-4BD3-80D9-FB5AD8D15FC2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6B5DF-2A75-4C09-8EAD-DFBB86A5C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2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21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asap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14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69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Gambar </a:t>
            </a:r>
            <a:r>
              <a:rPr lang="en-US" dirty="0" err="1"/>
              <a:t>kotugres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, </a:t>
            </a:r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bisindo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,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tuli</a:t>
            </a:r>
            <a:r>
              <a:rPr lang="en-US" dirty="0"/>
              <a:t> </a:t>
            </a:r>
            <a:r>
              <a:rPr lang="en-US" dirty="0" err="1"/>
              <a:t>berekegiatan</a:t>
            </a:r>
            <a:r>
              <a:rPr lang="en-US" dirty="0"/>
              <a:t>, </a:t>
            </a:r>
            <a:r>
              <a:rPr lang="en-US" dirty="0" err="1"/>
              <a:t>gimanapun</a:t>
            </a:r>
            <a:r>
              <a:rPr lang="en-US" dirty="0"/>
              <a:t> </a:t>
            </a:r>
            <a:r>
              <a:rPr lang="en-US" dirty="0" err="1"/>
              <a:t>visualnya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Mengingat</a:t>
            </a:r>
            <a:r>
              <a:rPr lang="en-US" dirty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desa-desa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memperlihatkan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(</a:t>
            </a:r>
            <a:r>
              <a:rPr lang="en-US" dirty="0" err="1"/>
              <a:t>desa</a:t>
            </a:r>
            <a:r>
              <a:rPr lang="en-US" dirty="0"/>
              <a:t>, </a:t>
            </a:r>
            <a:r>
              <a:rPr lang="en-US" dirty="0" err="1"/>
              <a:t>rumput</a:t>
            </a:r>
            <a:r>
              <a:rPr lang="en-US" dirty="0"/>
              <a:t>, </a:t>
            </a:r>
            <a:r>
              <a:rPr lang="en-US" dirty="0" err="1"/>
              <a:t>rumah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yang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mohon</a:t>
            </a:r>
            <a:r>
              <a:rPr lang="en-US" dirty="0"/>
              <a:t> </a:t>
            </a:r>
            <a:r>
              <a:rPr lang="en-US" dirty="0" err="1"/>
              <a:t>dibantu</a:t>
            </a:r>
            <a:r>
              <a:rPr lang="en-US" dirty="0"/>
              <a:t> </a:t>
            </a:r>
            <a:r>
              <a:rPr lang="en-US" dirty="0" err="1"/>
              <a:t>senada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/>
              <a:t>Intinya</a:t>
            </a:r>
            <a:r>
              <a:rPr lang="en-US" b="1" dirty="0"/>
              <a:t>:</a:t>
            </a:r>
          </a:p>
          <a:p>
            <a:pPr marL="228600" indent="-228600">
              <a:buAutoNum type="arabicPeriod"/>
            </a:pPr>
            <a:r>
              <a:rPr lang="en-US" b="1" dirty="0"/>
              <a:t>Kampung asap: </a:t>
            </a:r>
            <a:r>
              <a:rPr lang="en-US" b="1" dirty="0" err="1"/>
              <a:t>Pengembangan</a:t>
            </a:r>
            <a:r>
              <a:rPr lang="en-US" b="1" dirty="0"/>
              <a:t> </a:t>
            </a:r>
            <a:r>
              <a:rPr lang="en-US" b="1" dirty="0" err="1"/>
              <a:t>pusat</a:t>
            </a:r>
            <a:r>
              <a:rPr lang="en-US" b="1" dirty="0"/>
              <a:t> </a:t>
            </a:r>
            <a:r>
              <a:rPr lang="en-US" b="1" dirty="0" err="1"/>
              <a:t>ekonomi</a:t>
            </a:r>
            <a:endParaRPr lang="en-US" b="1" dirty="0"/>
          </a:p>
          <a:p>
            <a:pPr marL="228600" indent="-228600">
              <a:buAutoNum type="arabicPeriod"/>
            </a:pPr>
            <a:r>
              <a:rPr lang="en-US" b="1" dirty="0" err="1"/>
              <a:t>Rumput</a:t>
            </a:r>
            <a:r>
              <a:rPr lang="en-US" b="1" dirty="0"/>
              <a:t> </a:t>
            </a:r>
            <a:r>
              <a:rPr lang="en-US" b="1" dirty="0" err="1"/>
              <a:t>laut</a:t>
            </a:r>
            <a:r>
              <a:rPr lang="en-US" b="1" dirty="0"/>
              <a:t>: </a:t>
            </a:r>
            <a:r>
              <a:rPr lang="en-US" b="1" dirty="0" err="1"/>
              <a:t>Pemberdayaan</a:t>
            </a:r>
            <a:r>
              <a:rPr lang="en-US" b="1" dirty="0"/>
              <a:t> </a:t>
            </a:r>
            <a:r>
              <a:rPr lang="en-US" b="1" dirty="0" err="1"/>
              <a:t>perempuan</a:t>
            </a:r>
            <a:endParaRPr lang="en-US" b="1" dirty="0"/>
          </a:p>
          <a:p>
            <a:pPr marL="228600" indent="-228600">
              <a:buAutoNum type="arabicPeriod"/>
            </a:pPr>
            <a:r>
              <a:rPr lang="en-US" b="1" dirty="0" err="1"/>
              <a:t>Kotugres</a:t>
            </a:r>
            <a:r>
              <a:rPr lang="en-US" b="1" dirty="0"/>
              <a:t>: </a:t>
            </a:r>
            <a:r>
              <a:rPr lang="en-US" b="1" dirty="0" err="1"/>
              <a:t>Pemberdayaan</a:t>
            </a:r>
            <a:r>
              <a:rPr lang="en-US" b="1" dirty="0"/>
              <a:t> </a:t>
            </a:r>
            <a:r>
              <a:rPr lang="en-US" b="1" dirty="0" err="1"/>
              <a:t>komunitas</a:t>
            </a:r>
            <a:r>
              <a:rPr lang="en-US" b="1" dirty="0"/>
              <a:t> </a:t>
            </a:r>
            <a:r>
              <a:rPr lang="en-US" b="1" dirty="0" err="1"/>
              <a:t>tuli</a:t>
            </a:r>
            <a:endParaRPr lang="en-US" b="1" dirty="0"/>
          </a:p>
          <a:p>
            <a:pPr marL="228600" indent="-228600">
              <a:buAutoNum type="arabicPeriod"/>
            </a:pPr>
            <a:r>
              <a:rPr lang="en-US" b="1" dirty="0" err="1"/>
              <a:t>Ponpes</a:t>
            </a:r>
            <a:r>
              <a:rPr lang="en-US" b="1" dirty="0"/>
              <a:t>: </a:t>
            </a:r>
            <a:r>
              <a:rPr lang="en-US" b="1" dirty="0" err="1"/>
              <a:t>Pemberdayaan</a:t>
            </a:r>
            <a:r>
              <a:rPr lang="en-US" b="1" dirty="0"/>
              <a:t> </a:t>
            </a:r>
            <a:r>
              <a:rPr lang="en-US" b="1" dirty="0" err="1"/>
              <a:t>anak</a:t>
            </a:r>
            <a:r>
              <a:rPr lang="en-US" b="1" dirty="0"/>
              <a:t> </a:t>
            </a:r>
            <a:r>
              <a:rPr lang="en-US" b="1" dirty="0" err="1"/>
              <a:t>terlatar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4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 Message:</a:t>
            </a:r>
          </a:p>
          <a:p>
            <a:r>
              <a:rPr lang="en-US" b="0" dirty="0" err="1"/>
              <a:t>Permasalahan</a:t>
            </a:r>
            <a:endParaRPr lang="en-US" b="0" dirty="0"/>
          </a:p>
          <a:p>
            <a:endParaRPr lang="en-US" b="1" dirty="0"/>
          </a:p>
          <a:p>
            <a:r>
              <a:rPr lang="en-US" b="1" dirty="0"/>
              <a:t>3 Keywords: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So What?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45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Warna</a:t>
            </a:r>
            <a:r>
              <a:rPr lang="en-US" b="1" dirty="0"/>
              <a:t> </a:t>
            </a:r>
            <a:r>
              <a:rPr lang="en-US" b="1" dirty="0" err="1"/>
              <a:t>sesuai</a:t>
            </a:r>
            <a:r>
              <a:rPr lang="en-US" b="1" dirty="0"/>
              <a:t> saran di </a:t>
            </a:r>
            <a:r>
              <a:rPr lang="en-US" b="1" dirty="0" err="1"/>
              <a:t>atas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1 Message:</a:t>
            </a:r>
          </a:p>
          <a:p>
            <a:r>
              <a:rPr lang="en-US" b="0" dirty="0" err="1"/>
              <a:t>Potensi</a:t>
            </a:r>
            <a:endParaRPr lang="en-US" b="0" dirty="0"/>
          </a:p>
          <a:p>
            <a:endParaRPr lang="en-US" b="1" dirty="0"/>
          </a:p>
          <a:p>
            <a:r>
              <a:rPr lang="en-US" b="1" dirty="0"/>
              <a:t>3 Keywords:</a:t>
            </a:r>
          </a:p>
          <a:p>
            <a:pPr marL="228600" indent="-228600">
              <a:buAutoNum type="arabicPeriod"/>
            </a:pP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poin</a:t>
            </a:r>
            <a:r>
              <a:rPr lang="en-US" dirty="0"/>
              <a:t> di slide, </a:t>
            </a:r>
            <a:r>
              <a:rPr lang="en-US" dirty="0" err="1"/>
              <a:t>disederhanakan</a:t>
            </a:r>
            <a:r>
              <a:rPr lang="en-US" dirty="0"/>
              <a:t> kata-</a:t>
            </a:r>
            <a:r>
              <a:rPr lang="en-US" dirty="0" err="1"/>
              <a:t>katanya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So What?</a:t>
            </a:r>
          </a:p>
          <a:p>
            <a:r>
              <a:rPr lang="en-US" dirty="0" err="1"/>
              <a:t>Intervensi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dieksekusi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98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35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15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asap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24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program </a:t>
            </a:r>
            <a:r>
              <a:rPr lang="en-US" dirty="0" err="1"/>
              <a:t>lainnya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3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Estetika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perbaikan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6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 Message:</a:t>
            </a:r>
          </a:p>
          <a:p>
            <a:r>
              <a:rPr lang="en-US" dirty="0" err="1"/>
              <a:t>Keunggulan</a:t>
            </a:r>
            <a:r>
              <a:rPr lang="en-US" dirty="0"/>
              <a:t> </a:t>
            </a:r>
            <a:r>
              <a:rPr lang="en-US" dirty="0" err="1"/>
              <a:t>Pertagas</a:t>
            </a:r>
            <a:r>
              <a:rPr lang="en-US" dirty="0"/>
              <a:t> EJA</a:t>
            </a:r>
          </a:p>
          <a:p>
            <a:endParaRPr lang="en-US" b="1" dirty="0"/>
          </a:p>
          <a:p>
            <a:r>
              <a:rPr lang="en-US" b="1" dirty="0"/>
              <a:t>3 Keywords:</a:t>
            </a:r>
          </a:p>
          <a:p>
            <a:pPr marL="228600" indent="-228600">
              <a:buAutoNum type="arabicPeriod"/>
            </a:pPr>
            <a:r>
              <a:rPr lang="en-US" dirty="0"/>
              <a:t>Patra </a:t>
            </a:r>
            <a:r>
              <a:rPr lang="en-US" dirty="0" err="1"/>
              <a:t>Adhikarya</a:t>
            </a:r>
            <a:r>
              <a:rPr lang="en-US" dirty="0"/>
              <a:t> </a:t>
            </a:r>
            <a:r>
              <a:rPr lang="en-US" dirty="0" err="1"/>
              <a:t>Bumia</a:t>
            </a:r>
            <a:r>
              <a:rPr lang="en-US" dirty="0"/>
              <a:t> Madya</a:t>
            </a:r>
          </a:p>
          <a:p>
            <a:pPr marL="228600" indent="-228600">
              <a:buAutoNum type="arabicPeriod"/>
            </a:pPr>
            <a:r>
              <a:rPr lang="en-US" dirty="0" err="1"/>
              <a:t>Pelaporan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</a:p>
          <a:p>
            <a:pPr marL="228600" indent="-228600">
              <a:buAutoNum type="arabicPeriod"/>
            </a:pPr>
            <a:r>
              <a:rPr lang="en-US" dirty="0"/>
              <a:t>CFCD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So What?</a:t>
            </a:r>
          </a:p>
          <a:p>
            <a:pPr marL="0" indent="0">
              <a:buNone/>
            </a:pPr>
            <a:r>
              <a:rPr lang="en-US" dirty="0" err="1"/>
              <a:t>Pantas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dikunjungi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keunggulan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30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Estetika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perbaikan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0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 Message:</a:t>
            </a:r>
          </a:p>
          <a:p>
            <a:r>
              <a:rPr lang="en-US" dirty="0"/>
              <a:t>Hulu-</a:t>
            </a:r>
            <a:r>
              <a:rPr lang="en-US" dirty="0" err="1"/>
              <a:t>hilir</a:t>
            </a:r>
            <a:r>
              <a:rPr lang="en-US" dirty="0"/>
              <a:t> program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kampung</a:t>
            </a:r>
            <a:r>
              <a:rPr lang="en-US" dirty="0"/>
              <a:t> asap</a:t>
            </a:r>
          </a:p>
          <a:p>
            <a:endParaRPr lang="en-US" b="1" dirty="0"/>
          </a:p>
          <a:p>
            <a:r>
              <a:rPr lang="en-US" b="1" dirty="0"/>
              <a:t>3 Keywords:</a:t>
            </a:r>
          </a:p>
          <a:p>
            <a:pPr marL="228600" indent="-228600">
              <a:buAutoNum type="arabicPeriod"/>
            </a:pPr>
            <a:r>
              <a:rPr lang="en-US" dirty="0"/>
              <a:t>Hulu</a:t>
            </a:r>
          </a:p>
          <a:p>
            <a:pPr marL="228600" indent="-228600">
              <a:buAutoNum type="arabicPeriod"/>
            </a:pPr>
            <a:r>
              <a:rPr lang="en-US" dirty="0"/>
              <a:t>Tengah</a:t>
            </a:r>
          </a:p>
          <a:p>
            <a:pPr marL="228600" indent="-228600">
              <a:buAutoNum type="arabicPeriod"/>
            </a:pPr>
            <a:r>
              <a:rPr lang="en-US" dirty="0" err="1"/>
              <a:t>Hilir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So What?</a:t>
            </a:r>
          </a:p>
          <a:p>
            <a:pPr marL="0" indent="0">
              <a:buNone/>
            </a:pPr>
            <a:r>
              <a:rPr lang="en-US" dirty="0"/>
              <a:t>EJA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hulu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hilir</a:t>
            </a:r>
            <a:r>
              <a:rPr lang="en-US" dirty="0"/>
              <a:t> </a:t>
            </a:r>
            <a:r>
              <a:rPr lang="en-US" dirty="0" err="1"/>
              <a:t>pengengambangan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desa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5DAC7-CE43-4253-B217-4F4D55663B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0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Mengikuti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Mohon</a:t>
            </a:r>
            <a:r>
              <a:rPr lang="en-US" dirty="0"/>
              <a:t> </a:t>
            </a:r>
            <a:r>
              <a:rPr lang="en-US" dirty="0" err="1"/>
              <a:t>dibantu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1 message, 3 keywords </a:t>
            </a:r>
            <a:r>
              <a:rPr lang="en-US" dirty="0" err="1"/>
              <a:t>dan</a:t>
            </a:r>
            <a:r>
              <a:rPr lang="en-US" dirty="0"/>
              <a:t> so </a:t>
            </a:r>
            <a:r>
              <a:rPr lang="en-US" dirty="0" err="1"/>
              <a:t>whatnya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00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Mengikuti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Mohon</a:t>
            </a:r>
            <a:r>
              <a:rPr lang="en-US" dirty="0"/>
              <a:t> </a:t>
            </a:r>
            <a:r>
              <a:rPr lang="en-US" dirty="0" err="1"/>
              <a:t>dibantu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1 message, 3 keywords </a:t>
            </a:r>
            <a:r>
              <a:rPr lang="en-US" dirty="0" err="1"/>
              <a:t>dan</a:t>
            </a:r>
            <a:r>
              <a:rPr lang="en-US" dirty="0"/>
              <a:t> so </a:t>
            </a:r>
            <a:r>
              <a:rPr lang="en-US" dirty="0" err="1"/>
              <a:t>whatnya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39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dimasukan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kompas</a:t>
            </a:r>
            <a:r>
              <a:rPr lang="en-US" dirty="0"/>
              <a:t> </a:t>
            </a:r>
            <a:r>
              <a:rPr lang="en-US" dirty="0" err="1"/>
              <a:t>aja</a:t>
            </a:r>
            <a:r>
              <a:rPr lang="en-US" dirty="0"/>
              <a:t> </a:t>
            </a:r>
            <a:r>
              <a:rPr lang="en-US" dirty="0" err="1"/>
              <a:t>enggak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99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Tulisan</a:t>
            </a:r>
            <a:r>
              <a:rPr lang="en-US" b="1" dirty="0"/>
              <a:t> yang </a:t>
            </a:r>
            <a:r>
              <a:rPr lang="en-US" b="1" dirty="0" err="1"/>
              <a:t>terlalu</a:t>
            </a:r>
            <a:r>
              <a:rPr lang="en-US" b="1" dirty="0"/>
              <a:t> </a:t>
            </a:r>
            <a:r>
              <a:rPr lang="en-US" b="1" dirty="0" err="1"/>
              <a:t>banyak</a:t>
            </a:r>
            <a:r>
              <a:rPr lang="en-US" b="1" dirty="0"/>
              <a:t> di takeout </a:t>
            </a:r>
            <a:r>
              <a:rPr lang="en-US" b="1" dirty="0" err="1"/>
              <a:t>saja</a:t>
            </a:r>
            <a:r>
              <a:rPr lang="en-US" b="1" dirty="0"/>
              <a:t>,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alur</a:t>
            </a:r>
            <a:r>
              <a:rPr lang="en-US" b="1" dirty="0"/>
              <a:t> </a:t>
            </a:r>
            <a:r>
              <a:rPr lang="en-US" b="1" dirty="0" err="1"/>
              <a:t>ditekankan</a:t>
            </a:r>
            <a:r>
              <a:rPr lang="en-US" b="1" dirty="0"/>
              <a:t> </a:t>
            </a:r>
            <a:r>
              <a:rPr lang="en-US" b="1" dirty="0" err="1"/>
              <a:t>pada</a:t>
            </a:r>
            <a:r>
              <a:rPr lang="en-US" b="1" dirty="0"/>
              <a:t> </a:t>
            </a:r>
            <a:r>
              <a:rPr lang="en-US" b="1" dirty="0" err="1"/>
              <a:t>kapan</a:t>
            </a:r>
            <a:r>
              <a:rPr lang="en-US" b="1" dirty="0"/>
              <a:t> </a:t>
            </a:r>
            <a:r>
              <a:rPr lang="en-US" b="1" dirty="0" err="1"/>
              <a:t>mau</a:t>
            </a:r>
            <a:r>
              <a:rPr lang="en-US" b="1" dirty="0"/>
              <a:t> exit,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saat</a:t>
            </a:r>
            <a:r>
              <a:rPr lang="en-US" b="1" dirty="0"/>
              <a:t> </a:t>
            </a:r>
            <a:r>
              <a:rPr lang="en-US" b="1" dirty="0" err="1"/>
              <a:t>ini</a:t>
            </a:r>
            <a:r>
              <a:rPr lang="en-US" b="1" dirty="0"/>
              <a:t> </a:t>
            </a:r>
            <a:r>
              <a:rPr lang="en-US" b="1" dirty="0" err="1"/>
              <a:t>ada</a:t>
            </a:r>
            <a:r>
              <a:rPr lang="en-US" b="1" dirty="0"/>
              <a:t> di mana</a:t>
            </a:r>
          </a:p>
          <a:p>
            <a:endParaRPr lang="en-US" b="1" dirty="0"/>
          </a:p>
          <a:p>
            <a:r>
              <a:rPr lang="en-US" b="1" dirty="0"/>
              <a:t>1 Message:</a:t>
            </a:r>
          </a:p>
          <a:p>
            <a:endParaRPr lang="en-US" b="1" dirty="0"/>
          </a:p>
          <a:p>
            <a:r>
              <a:rPr lang="en-US" b="1" dirty="0"/>
              <a:t>3 Keywords: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So What?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Tulisan</a:t>
            </a:r>
            <a:r>
              <a:rPr lang="en-US" b="1" dirty="0"/>
              <a:t> </a:t>
            </a:r>
            <a:r>
              <a:rPr lang="en-US" b="1" dirty="0" err="1"/>
              <a:t>dikuragi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b="1" dirty="0"/>
              <a:t>1 Message:</a:t>
            </a:r>
          </a:p>
          <a:p>
            <a:endParaRPr lang="en-US" b="1" dirty="0"/>
          </a:p>
          <a:p>
            <a:r>
              <a:rPr lang="en-US" b="1" dirty="0"/>
              <a:t>3 Keywords: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So What?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27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Tulisan</a:t>
            </a:r>
            <a:r>
              <a:rPr lang="en-US" b="1" dirty="0"/>
              <a:t> </a:t>
            </a:r>
            <a:r>
              <a:rPr lang="en-US" b="1" dirty="0" err="1"/>
              <a:t>dikuragi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b="1" dirty="0"/>
              <a:t>1 Message:</a:t>
            </a:r>
          </a:p>
          <a:p>
            <a:endParaRPr lang="en-US" b="1" dirty="0"/>
          </a:p>
          <a:p>
            <a:r>
              <a:rPr lang="en-US" b="1" dirty="0"/>
              <a:t>3 Keywords: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So What?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6B5DF-2A75-4C09-8EAD-DFBB86A5CD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-133752" y="-75235"/>
            <a:ext cx="12459504" cy="7008471"/>
          </a:xfrm>
          <a:custGeom>
            <a:avLst/>
            <a:gdLst>
              <a:gd name="connsiteX0" fmla="*/ 133752 w 12459504"/>
              <a:gd name="connsiteY0" fmla="*/ 75235 h 7008471"/>
              <a:gd name="connsiteX1" fmla="*/ 133752 w 12459504"/>
              <a:gd name="connsiteY1" fmla="*/ 6933235 h 7008471"/>
              <a:gd name="connsiteX2" fmla="*/ 6229752 w 12459504"/>
              <a:gd name="connsiteY2" fmla="*/ 6933235 h 7008471"/>
              <a:gd name="connsiteX3" fmla="*/ 0 w 12459504"/>
              <a:gd name="connsiteY3" fmla="*/ 0 h 7008471"/>
              <a:gd name="connsiteX4" fmla="*/ 12459504 w 12459504"/>
              <a:gd name="connsiteY4" fmla="*/ 0 h 7008471"/>
              <a:gd name="connsiteX5" fmla="*/ 12459504 w 12459504"/>
              <a:gd name="connsiteY5" fmla="*/ 7008471 h 7008471"/>
              <a:gd name="connsiteX6" fmla="*/ 0 w 12459504"/>
              <a:gd name="connsiteY6" fmla="*/ 7008471 h 7008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59504" h="7008471">
                <a:moveTo>
                  <a:pt x="133752" y="75235"/>
                </a:moveTo>
                <a:lnTo>
                  <a:pt x="133752" y="6933235"/>
                </a:lnTo>
                <a:lnTo>
                  <a:pt x="6229752" y="6933235"/>
                </a:lnTo>
                <a:close/>
                <a:moveTo>
                  <a:pt x="0" y="0"/>
                </a:moveTo>
                <a:lnTo>
                  <a:pt x="12459504" y="0"/>
                </a:lnTo>
                <a:lnTo>
                  <a:pt x="12459504" y="7008471"/>
                </a:lnTo>
                <a:lnTo>
                  <a:pt x="0" y="7008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3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30735-A250-B44E-8586-F879421E7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2A193D-00A1-C143-A4C9-32054E0302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5BFE2-3224-D94F-AAF6-EFECF53D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2BD01-22B3-0A4E-83E3-8C8A1968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43A24-BF0C-0748-A86C-F4B70614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ECB8A-AB6A-2742-96F8-513AF8895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59DC-3BF8-EC42-85E2-0C4E2CA3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A643AE-0A0E-0C45-9C6B-F1744FA8D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6A094-F373-F746-82A6-FE99F573A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6ADB8-CA35-0642-9D34-EB071D90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59AEE-7E4F-2042-862F-A2AE555B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15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DC58F-745B-BB44-8F16-35506C330F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3680F-86E0-C54F-8CB8-DFBBAD3C3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94FED-CF29-D745-9264-F6C9B6FB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78F3E-90CE-5C4D-BF4F-18FB9E0B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E71E-903C-DD4B-AF4E-B13B85BAE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1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90079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920148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29529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824567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1"/>
            <a:ext cx="12191999" cy="37241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078699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70878" y="731520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802539" y="731520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934200" y="731520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726851" y="731520"/>
            <a:ext cx="1828800" cy="1828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8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11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3BE4-CB30-2044-B72E-B3638C15A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52C6B-73F3-7A4E-BDD3-5CC7ED91C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2F028-D51B-2D4D-8F4C-7294A465B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42C58-D142-764D-9087-258892E4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AB52F-5219-CF43-97BB-A698243F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4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15141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381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5195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496E-00B7-7B49-B2D9-346A244E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7E4CF-F8CF-5949-ADCC-6C2AE6B4E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8A326-ADA9-A840-97DE-E67E3C67A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C6ACD-A1A4-0B44-BCDF-8398A824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0ED56-DE1F-CB46-976F-9FC6D72E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3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7E5A-D6C3-B54A-9D59-102A0A91D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A2265-DA57-B246-BC31-C8B3494A6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10D1B-13F1-8B47-B220-5BF994656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DE12A-16E7-504D-9A8F-28A29D91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656C0-F465-BF48-8669-4584FA3E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2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2BBC-65E9-4042-88B9-026EB9D7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E121F-E750-DE4C-AE7A-D23DE6078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B68D8-2BB1-2445-A565-15B45C8D4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67274-E314-6643-A60F-5F9226D8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B3F95-E7B0-2A42-9CB3-BB869FDA7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8BB1C-32A8-2747-A191-F0138436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8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BA50F-FF2B-3C4A-88C5-6B861A61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584D0-2DEE-7A48-B8A9-C970EFA9B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3ABFC-5A34-6F4B-BE59-913D70817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C61CF-C897-E142-8ADC-4CB8E74CC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94628-B2C9-1147-8E60-CF72ED37B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135C7-2395-BA4E-B27F-4D3FC39E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830EB-F70D-5D4D-90C0-9EBB0E8F7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76EF8-7E13-6A4C-905F-F12B2FA8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3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C95B7-93FF-E14D-BCAB-1BAD223C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47CC6-E621-A445-9F45-AEBAF1988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646FE4-6D4D-E040-B05A-04025E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C7E60-BD3F-804C-956B-B153F219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6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A6C9C5-6214-2845-8A74-1129C181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8E800-500F-2C41-ACFC-A98BDF9A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8C8A2-CF18-2740-8D6A-879D70D4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51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6EA-21E9-8A45-A84D-BFDF72AC4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C7D75-A528-C149-8126-215EEDFE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4D931-A42A-D949-9BAC-9A8D1460E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7DF49-2989-484C-B0CE-B240951E7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A112C-7789-0944-86F1-B44E53E0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F3C11-DF76-0F46-80DB-A5CBD194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8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60BD4-5E34-4C45-8F6A-252B35626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84F83-80D1-A444-BF8D-47FD86D23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CC9B3-94E5-9A42-B17C-8FB38D032C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DD9A8-9065-C244-8974-851912F57A1B}" type="datetimeFigureOut">
              <a:rPr lang="en-US" smtClean="0"/>
              <a:t>11/10/2019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AED16-0AC8-FB45-A3EC-110BCBE3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E7D24-CB89-0B46-B9E3-431F94C0F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D34C9-B2C5-B041-9020-F3F708649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5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9" r:id="rId19"/>
    <p:sldLayoutId id="2147483670" r:id="rId20"/>
    <p:sldLayoutId id="214748367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image" Target="../media/image66.emf"/><Relationship Id="rId3" Type="http://schemas.openxmlformats.org/officeDocument/2006/relationships/image" Target="../media/image57.jpeg"/><Relationship Id="rId7" Type="http://schemas.openxmlformats.org/officeDocument/2006/relationships/image" Target="../media/image61.emf"/><Relationship Id="rId12" Type="http://schemas.openxmlformats.org/officeDocument/2006/relationships/image" Target="../media/image65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11" Type="http://schemas.openxmlformats.org/officeDocument/2006/relationships/image" Target="../media/image64.jpeg"/><Relationship Id="rId5" Type="http://schemas.openxmlformats.org/officeDocument/2006/relationships/image" Target="../media/image59.jpeg"/><Relationship Id="rId10" Type="http://schemas.microsoft.com/office/2007/relationships/hdphoto" Target="../media/hdphoto1.wdp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jpeg"/><Relationship Id="rId12" Type="http://schemas.openxmlformats.org/officeDocument/2006/relationships/image" Target="../media/image9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jpeg"/><Relationship Id="rId11" Type="http://schemas.openxmlformats.org/officeDocument/2006/relationships/image" Target="../media/image97.emf"/><Relationship Id="rId5" Type="http://schemas.openxmlformats.org/officeDocument/2006/relationships/image" Target="../media/image91.jpeg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89.png"/><Relationship Id="rId7" Type="http://schemas.openxmlformats.org/officeDocument/2006/relationships/image" Target="../media/image10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10" Type="http://schemas.openxmlformats.org/officeDocument/2006/relationships/image" Target="../media/image105.jpeg"/><Relationship Id="rId4" Type="http://schemas.openxmlformats.org/officeDocument/2006/relationships/image" Target="../media/image99.jpeg"/><Relationship Id="rId9" Type="http://schemas.openxmlformats.org/officeDocument/2006/relationships/image" Target="../media/image10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pn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10" Type="http://schemas.openxmlformats.org/officeDocument/2006/relationships/image" Target="../media/image117.jpeg"/><Relationship Id="rId4" Type="http://schemas.openxmlformats.org/officeDocument/2006/relationships/image" Target="../media/image111.svg"/><Relationship Id="rId9" Type="http://schemas.openxmlformats.org/officeDocument/2006/relationships/image" Target="../media/image1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10" Type="http://schemas.openxmlformats.org/officeDocument/2006/relationships/image" Target="../media/image128.svg"/><Relationship Id="rId4" Type="http://schemas.openxmlformats.org/officeDocument/2006/relationships/image" Target="../media/image122.svg"/><Relationship Id="rId9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3" Type="http://schemas.openxmlformats.org/officeDocument/2006/relationships/image" Target="../media/image129.png"/><Relationship Id="rId21" Type="http://schemas.openxmlformats.org/officeDocument/2006/relationships/image" Target="../media/image143.png"/><Relationship Id="rId7" Type="http://schemas.openxmlformats.org/officeDocument/2006/relationships/image" Target="../media/image116.jpeg"/><Relationship Id="rId12" Type="http://schemas.openxmlformats.org/officeDocument/2006/relationships/image" Target="../media/image134.sv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5.jpeg"/><Relationship Id="rId11" Type="http://schemas.openxmlformats.org/officeDocument/2006/relationships/image" Target="../media/image133.png"/><Relationship Id="rId5" Type="http://schemas.openxmlformats.org/officeDocument/2006/relationships/image" Target="../media/image114.jpeg"/><Relationship Id="rId15" Type="http://schemas.openxmlformats.org/officeDocument/2006/relationships/image" Target="../media/image137.png"/><Relationship Id="rId10" Type="http://schemas.openxmlformats.org/officeDocument/2006/relationships/image" Target="../media/image132.svg"/><Relationship Id="rId19" Type="http://schemas.openxmlformats.org/officeDocument/2006/relationships/image" Target="../media/image141.png"/><Relationship Id="rId4" Type="http://schemas.openxmlformats.org/officeDocument/2006/relationships/image" Target="../media/image130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Relationship Id="rId22" Type="http://schemas.openxmlformats.org/officeDocument/2006/relationships/image" Target="../media/image1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0.jpeg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png"/><Relationship Id="rId9" Type="http://schemas.openxmlformats.org/officeDocument/2006/relationships/image" Target="../media/image20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0.svg"/><Relationship Id="rId4" Type="http://schemas.openxmlformats.org/officeDocument/2006/relationships/image" Target="../media/image1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62.jpeg"/><Relationship Id="rId7" Type="http://schemas.openxmlformats.org/officeDocument/2006/relationships/diagramData" Target="../diagrams/data1.xml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svg"/><Relationship Id="rId11" Type="http://schemas.microsoft.com/office/2007/relationships/diagramDrawing" Target="../diagrams/drawing1.xml"/><Relationship Id="rId5" Type="http://schemas.openxmlformats.org/officeDocument/2006/relationships/image" Target="../media/image16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63.jpg"/><Relationship Id="rId9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jpe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jpe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34.emf"/><Relationship Id="rId18" Type="http://schemas.openxmlformats.org/officeDocument/2006/relationships/image" Target="../media/image39.emf"/><Relationship Id="rId3" Type="http://schemas.openxmlformats.org/officeDocument/2006/relationships/image" Target="../media/image24.jpg"/><Relationship Id="rId21" Type="http://schemas.openxmlformats.org/officeDocument/2006/relationships/image" Target="../media/image42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17" Type="http://schemas.openxmlformats.org/officeDocument/2006/relationships/image" Target="../media/image38.emf"/><Relationship Id="rId2" Type="http://schemas.openxmlformats.org/officeDocument/2006/relationships/image" Target="../media/image23.jpeg"/><Relationship Id="rId16" Type="http://schemas.openxmlformats.org/officeDocument/2006/relationships/image" Target="../media/image37.emf"/><Relationship Id="rId20" Type="http://schemas.openxmlformats.org/officeDocument/2006/relationships/image" Target="../media/image4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5" Type="http://schemas.openxmlformats.org/officeDocument/2006/relationships/image" Target="../media/image36.emf"/><Relationship Id="rId10" Type="http://schemas.openxmlformats.org/officeDocument/2006/relationships/image" Target="../media/image31.emf"/><Relationship Id="rId19" Type="http://schemas.openxmlformats.org/officeDocument/2006/relationships/image" Target="../media/image40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Relationship Id="rId14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DF1A1D3-39BA-4E11-8891-BFCE522FE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6141"/>
          <a:stretch/>
        </p:blipFill>
        <p:spPr>
          <a:xfrm>
            <a:off x="0" y="0"/>
            <a:ext cx="12192000" cy="682244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-3069958" y="2208043"/>
            <a:ext cx="10657873" cy="2019621"/>
          </a:xfrm>
          <a:prstGeom prst="roundRect">
            <a:avLst>
              <a:gd name="adj" fmla="val 1231"/>
            </a:avLst>
          </a:pr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8710" y="2871616"/>
            <a:ext cx="7246908" cy="5828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l"/>
            <a:r>
              <a:rPr lang="en-US" sz="4800" b="0" dirty="0">
                <a:latin typeface="Arial Black" panose="020B0A04020102020204" pitchFamily="34" charset="0"/>
                <a:ea typeface="Roboto Light" charset="0"/>
                <a:cs typeface="Roboto Light" charset="0"/>
              </a:rPr>
              <a:t>MAKARYO ASIK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36884" y="3558145"/>
            <a:ext cx="4908884" cy="5828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Light" pitchFamily="50" charset="0"/>
                <a:ea typeface="Roboto Light" charset="0"/>
                <a:cs typeface="Roboto Light" charset="0"/>
              </a:rPr>
              <a:t>Masyarakat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Light" pitchFamily="50" charset="0"/>
                <a:ea typeface="Roboto Light" charset="0"/>
                <a:cs typeface="Roboto Light" charset="0"/>
              </a:rPr>
              <a:t>Kreatif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Light" pitchFamily="50" charset="0"/>
                <a:ea typeface="Roboto Light" charset="0"/>
                <a:cs typeface="Roboto Light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Light" pitchFamily="50" charset="0"/>
                <a:ea typeface="Roboto Light" charset="0"/>
                <a:cs typeface="Roboto Light" charset="0"/>
              </a:rPr>
              <a:t>Berdaya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Light" pitchFamily="50" charset="0"/>
                <a:ea typeface="Roboto Light" charset="0"/>
                <a:cs typeface="Roboto Light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Light" pitchFamily="50" charset="0"/>
                <a:ea typeface="Roboto Light" charset="0"/>
                <a:cs typeface="Roboto Light" charset="0"/>
              </a:rPr>
              <a:t>Sidoarjo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Light" pitchFamily="50" charset="0"/>
                <a:ea typeface="Roboto Light" charset="0"/>
                <a:cs typeface="Roboto Light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Light" pitchFamily="50" charset="0"/>
                <a:ea typeface="Roboto Light" charset="0"/>
                <a:cs typeface="Roboto Light" charset="0"/>
              </a:rPr>
              <a:t>Pasuruan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Light" pitchFamily="50" charset="0"/>
                <a:ea typeface="Roboto Light" charset="0"/>
                <a:cs typeface="Roboto Light" charset="0"/>
              </a:rPr>
              <a:t> Gresik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ECE6F58-55FF-43E7-AE3F-026943CA2D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620949"/>
              </p:ext>
            </p:extLst>
          </p:nvPr>
        </p:nvGraphicFramePr>
        <p:xfrm>
          <a:off x="9724838" y="1"/>
          <a:ext cx="2467162" cy="612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6" imgW="3580920" imgH="888840" progId="">
                  <p:embed/>
                </p:oleObj>
              </mc:Choice>
              <mc:Fallback>
                <p:oleObj r:id="rId6" imgW="3580920" imgH="888840" progId="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45A85D98-020F-47AB-8BAB-D701EB608B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24838" y="1"/>
                        <a:ext cx="2467162" cy="612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349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-27040"/>
            <a:ext cx="12192000" cy="6885040"/>
          </a:xfrm>
          <a:prstGeom prst="rect">
            <a:avLst/>
          </a:prstGeom>
          <a:solidFill>
            <a:srgbClr val="7BD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ounded Rectangle 68"/>
          <p:cNvSpPr/>
          <p:nvPr/>
        </p:nvSpPr>
        <p:spPr>
          <a:xfrm>
            <a:off x="3136654" y="1172986"/>
            <a:ext cx="2993833" cy="3010103"/>
          </a:xfrm>
          <a:prstGeom prst="roundRect">
            <a:avLst/>
          </a:prstGeom>
          <a:solidFill>
            <a:srgbClr val="9E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81"/>
          <a:stretch/>
        </p:blipFill>
        <p:spPr>
          <a:xfrm>
            <a:off x="0" y="3667760"/>
            <a:ext cx="12192000" cy="3190240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08900" y="1099614"/>
            <a:ext cx="3893925" cy="3044124"/>
            <a:chOff x="900081" y="1157486"/>
            <a:chExt cx="4436155" cy="3468019"/>
          </a:xfrm>
        </p:grpSpPr>
        <p:pic>
          <p:nvPicPr>
            <p:cNvPr id="50" name="Picture 49" descr="C:\Users\mk.kadarisman\AppData\Local\Microsoft\Windows\INetCache\Content.Word\IMG-20170423-WA0032.jp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2183">
              <a:off x="2994936" y="1157486"/>
              <a:ext cx="2253330" cy="16896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1" name="Picture 50" descr="C:\Users\mk.kadarisman\AppData\Local\Microsoft\Windows\INetCache\Content.Word\IMG-20170423-WA0030.jpg"/>
            <p:cNvPicPr/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9756">
              <a:off x="2906969" y="2793689"/>
              <a:ext cx="2429267" cy="18210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2" name="Picture 51" descr="C:\Users\mk.kadarisman\AppData\Local\Microsoft\Windows\INetCache\Content.Word\IMG-20170423-WA0034.jpg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05688">
              <a:off x="981334" y="1307510"/>
              <a:ext cx="2255263" cy="16910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3" name="Picture 52" descr="C:\Users\mk.kadarisman\AppData\Local\Microsoft\Windows\INetCache\Content.Word\IMG-20170423-WA0031.jpg"/>
            <p:cNvPicPr/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081" y="2935870"/>
              <a:ext cx="2252847" cy="168963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1887256" y="313906"/>
            <a:ext cx="2822259" cy="434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Permasalahan</a:t>
            </a:r>
            <a:endParaRPr lang="en-US" sz="3200" dirty="0">
              <a:solidFill>
                <a:srgbClr val="FF000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8469993" y="313905"/>
            <a:ext cx="1297112" cy="434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Solusi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851" y="1972384"/>
            <a:ext cx="623060" cy="762464"/>
          </a:xfrm>
          <a:prstGeom prst="rect">
            <a:avLst/>
          </a:prstGeom>
        </p:spPr>
      </p:pic>
      <p:sp>
        <p:nvSpPr>
          <p:cNvPr id="67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4278538" y="1366625"/>
            <a:ext cx="1870272" cy="434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Efisiensi</a:t>
            </a:r>
            <a:r>
              <a:rPr lang="en-US" sz="18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Waktu</a:t>
            </a:r>
            <a:r>
              <a:rPr lang="en-US" sz="18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Produksi</a:t>
            </a:r>
            <a:endParaRPr lang="en-US" sz="1800" b="1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4972488" y="2300827"/>
            <a:ext cx="974188" cy="434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6</a:t>
            </a:r>
            <a:r>
              <a:rPr lang="en-US" sz="1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Jam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5924" y="2908089"/>
            <a:ext cx="435638" cy="1182458"/>
          </a:xfrm>
          <a:prstGeom prst="rect">
            <a:avLst/>
          </a:prstGeom>
        </p:spPr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4833384" y="2913143"/>
            <a:ext cx="1315425" cy="117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Produksi</a:t>
            </a:r>
            <a:br>
              <a:rPr lang="en-US" sz="4000" b="1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4000" b="1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11</a:t>
            </a:r>
            <a:r>
              <a:rPr lang="en-US" sz="1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Ton</a:t>
            </a:r>
            <a:br>
              <a:rPr lang="en-US" sz="1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Produksi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/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bulan</a:t>
            </a:r>
            <a:endParaRPr lang="en-US" sz="1800" dirty="0">
              <a:solidFill>
                <a:srgbClr val="FF000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942111" y="1172986"/>
            <a:ext cx="2993833" cy="3010103"/>
          </a:xfrm>
          <a:prstGeom prst="roundRect">
            <a:avLst/>
          </a:prstGeom>
          <a:solidFill>
            <a:srgbClr val="9E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10700488" y="1354804"/>
            <a:ext cx="1337248" cy="434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Rumah</a:t>
            </a:r>
            <a:r>
              <a:rPr lang="en-US" sz="18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Produksi</a:t>
            </a:r>
            <a:endParaRPr lang="en-US" sz="1800" b="1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10677372" y="2300827"/>
            <a:ext cx="974188" cy="434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6B913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  <a:r>
              <a:rPr lang="en-US" sz="1800" dirty="0">
                <a:solidFill>
                  <a:srgbClr val="6B913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Jam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808" y="2908089"/>
            <a:ext cx="435638" cy="1182458"/>
          </a:xfrm>
          <a:prstGeom prst="rect">
            <a:avLst/>
          </a:prstGeom>
        </p:spPr>
      </p:pic>
      <p:sp>
        <p:nvSpPr>
          <p:cNvPr id="76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10538268" y="2913143"/>
            <a:ext cx="1315425" cy="117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Produksi</a:t>
            </a:r>
            <a:br>
              <a:rPr lang="en-US" sz="4000" b="1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4000" b="1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13</a:t>
            </a:r>
            <a:r>
              <a:rPr lang="en-US" sz="1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Ton</a:t>
            </a:r>
            <a:br>
              <a:rPr lang="en-US" sz="1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Produksi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/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bulan</a:t>
            </a:r>
            <a:endParaRPr lang="en-US" sz="1800" dirty="0">
              <a:solidFill>
                <a:srgbClr val="FF000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6319605" y="1193058"/>
            <a:ext cx="3611855" cy="3063982"/>
            <a:chOff x="6295037" y="494188"/>
            <a:chExt cx="5250831" cy="4454346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3" t="12244"/>
            <a:stretch/>
          </p:blipFill>
          <p:spPr>
            <a:xfrm>
              <a:off x="8650970" y="494188"/>
              <a:ext cx="2813864" cy="36102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037" y="716039"/>
              <a:ext cx="2281353" cy="40557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398" b="-1"/>
            <a:stretch/>
          </p:blipFill>
          <p:spPr>
            <a:xfrm>
              <a:off x="8462691" y="3137968"/>
              <a:ext cx="3083177" cy="18105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81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9920972" y="1294170"/>
            <a:ext cx="996109" cy="581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88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5031" y="1963263"/>
            <a:ext cx="627192" cy="770295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7343036" y="630200"/>
            <a:ext cx="1193449" cy="1193449"/>
            <a:chOff x="9792394" y="4434783"/>
            <a:chExt cx="1670817" cy="1670817"/>
          </a:xfrm>
        </p:grpSpPr>
        <p:sp>
          <p:nvSpPr>
            <p:cNvPr id="83" name="Oval 82"/>
            <p:cNvSpPr/>
            <p:nvPr/>
          </p:nvSpPr>
          <p:spPr>
            <a:xfrm>
              <a:off x="9792394" y="4434783"/>
              <a:ext cx="1670817" cy="1670817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9886905" y="4538314"/>
              <a:ext cx="1480094" cy="1480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ontent Placeholder 2">
              <a:extLst>
                <a:ext uri="{FF2B5EF4-FFF2-40B4-BE49-F238E27FC236}">
                  <a16:creationId xmlns:a16="http://schemas.microsoft.com/office/drawing/2014/main" id="{7E7CE5DA-FE63-2E48-AC62-F85EB7C4EAEF}"/>
                </a:ext>
              </a:extLst>
            </p:cNvPr>
            <p:cNvSpPr txBox="1">
              <a:spLocks/>
            </p:cNvSpPr>
            <p:nvPr/>
          </p:nvSpPr>
          <p:spPr>
            <a:xfrm>
              <a:off x="9886905" y="5001794"/>
              <a:ext cx="1480094" cy="5367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b="1" dirty="0">
                  <a:solidFill>
                    <a:srgbClr val="FFC000"/>
                  </a:solidFill>
                </a:rPr>
                <a:t>100%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30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4" grpId="0"/>
      <p:bldP spid="67" grpId="0"/>
      <p:bldP spid="68" grpId="0"/>
      <p:bldP spid="70" grpId="0"/>
      <p:bldP spid="73" grpId="0"/>
      <p:bldP spid="74" grpId="0"/>
      <p:bldP spid="76" grpId="0"/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-27040"/>
            <a:ext cx="12192000" cy="6885040"/>
          </a:xfrm>
          <a:prstGeom prst="rect">
            <a:avLst/>
          </a:prstGeom>
          <a:solidFill>
            <a:srgbClr val="7BD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5"/>
          <a:stretch/>
        </p:blipFill>
        <p:spPr>
          <a:xfrm>
            <a:off x="0" y="3647440"/>
            <a:ext cx="12192000" cy="3210560"/>
          </a:xfrm>
          <a:prstGeom prst="rect">
            <a:avLst/>
          </a:prstGeom>
        </p:spPr>
      </p:pic>
      <p:sp>
        <p:nvSpPr>
          <p:cNvPr id="69" name="Rounded Rectangle 68"/>
          <p:cNvSpPr/>
          <p:nvPr/>
        </p:nvSpPr>
        <p:spPr>
          <a:xfrm>
            <a:off x="623024" y="1172986"/>
            <a:ext cx="4253776" cy="3010103"/>
          </a:xfrm>
          <a:prstGeom prst="roundRect">
            <a:avLst/>
          </a:prstGeom>
          <a:solidFill>
            <a:srgbClr val="9E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1338782" y="313906"/>
            <a:ext cx="2822259" cy="434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Permasalahan</a:t>
            </a:r>
            <a:endParaRPr lang="en-US" sz="3200" dirty="0">
              <a:solidFill>
                <a:srgbClr val="FF000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8058648" y="313905"/>
            <a:ext cx="1297112" cy="434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Solusi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2437573" y="1502544"/>
            <a:ext cx="2562547" cy="117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Produksi</a:t>
            </a:r>
            <a:br>
              <a:rPr lang="en-US" sz="4000" b="1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4000" b="1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222</a:t>
            </a:r>
            <a:r>
              <a:rPr lang="en-US" sz="1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Ton/</a:t>
            </a:r>
            <a:r>
              <a:rPr lang="en-US" sz="1800" dirty="0" err="1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tahun</a:t>
            </a:r>
            <a:br>
              <a:rPr lang="en-US" sz="1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Limbah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perut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dan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sisik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ikan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mencemari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lingkungan</a:t>
            </a:r>
            <a:endParaRPr lang="en-US" sz="1800" dirty="0">
              <a:solidFill>
                <a:srgbClr val="FF000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5363027" y="914400"/>
            <a:ext cx="6572917" cy="3268689"/>
          </a:xfrm>
          <a:prstGeom prst="roundRect">
            <a:avLst/>
          </a:prstGeom>
          <a:solidFill>
            <a:srgbClr val="9E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2437573" y="3054146"/>
            <a:ext cx="1910907" cy="86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88</a:t>
            </a:r>
            <a:r>
              <a:rPr lang="en-US" sz="1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Pengrajin</a:t>
            </a:r>
            <a:br>
              <a:rPr lang="en-US" sz="1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Ikan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asap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tidak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hiegenis</a:t>
            </a:r>
            <a:endParaRPr lang="en-US" sz="1800" dirty="0">
              <a:solidFill>
                <a:srgbClr val="FF000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539" y="1354804"/>
            <a:ext cx="762807" cy="1376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18" y="2977025"/>
            <a:ext cx="1432463" cy="10022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41280">
            <a:off x="5604202" y="732478"/>
            <a:ext cx="1651257" cy="12384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385">
            <a:off x="9822394" y="2088382"/>
            <a:ext cx="1959390" cy="1079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7192676" y="928012"/>
            <a:ext cx="2241470" cy="86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75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Kg/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bulan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sisik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ikan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Rp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750.000,-/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bulan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41820" y="1788825"/>
            <a:ext cx="4831392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7314373" y="1947193"/>
            <a:ext cx="2359260" cy="9907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88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Pengrajin</a:t>
            </a:r>
            <a:br>
              <a:rPr lang="en-US" sz="1800" dirty="0">
                <a:solidFill>
                  <a:srgbClr val="FF0000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Ikan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asap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menggunakan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masker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dan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sarung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tangan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selama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proses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produksi</a:t>
            </a:r>
            <a:endParaRPr lang="en-US" sz="1800" dirty="0">
              <a:solidFill>
                <a:srgbClr val="FF000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73222" y="3060844"/>
            <a:ext cx="419467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833">
            <a:off x="5694359" y="2446406"/>
            <a:ext cx="1956207" cy="14671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7832703" y="3186016"/>
            <a:ext cx="4103241" cy="86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150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Pohon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Trembesi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berpotensi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mereduksi</a:t>
            </a:r>
            <a:b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11,5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Ton Co /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hari</a:t>
            </a:r>
            <a:endParaRPr lang="en-US" sz="1800" dirty="0">
              <a:solidFill>
                <a:srgbClr val="FF000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9531741" y="928012"/>
            <a:ext cx="2426025" cy="8640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135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Kg/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bulan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perut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ikan</a:t>
            </a:r>
            <a:b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Rp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1.350.000,-/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bulan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434146" y="1032307"/>
            <a:ext cx="0" cy="65942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9432067" y="3630022"/>
            <a:ext cx="241566" cy="293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  <a:endParaRPr lang="en-US" sz="600" dirty="0">
              <a:solidFill>
                <a:srgbClr val="FF0000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6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4" grpId="0"/>
      <p:bldP spid="70" grpId="0"/>
      <p:bldP spid="32" grpId="0"/>
      <p:bldP spid="43" grpId="0"/>
      <p:bldP spid="44" grpId="0"/>
      <p:bldP spid="47" grpId="0"/>
      <p:bldP spid="58" grpId="0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-27040"/>
            <a:ext cx="12192000" cy="6885040"/>
          </a:xfrm>
          <a:prstGeom prst="rect">
            <a:avLst/>
          </a:prstGeom>
          <a:solidFill>
            <a:srgbClr val="7BD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266125" y="1187768"/>
            <a:ext cx="3128120" cy="2451893"/>
          </a:xfrm>
          <a:prstGeom prst="roundRect">
            <a:avLst/>
          </a:prstGeom>
          <a:solidFill>
            <a:srgbClr val="9E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7"/>
          <a:stretch/>
        </p:blipFill>
        <p:spPr>
          <a:xfrm>
            <a:off x="0" y="3637280"/>
            <a:ext cx="12192000" cy="32207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1" b="13081"/>
          <a:stretch/>
        </p:blipFill>
        <p:spPr>
          <a:xfrm rot="565593">
            <a:off x="6845109" y="447121"/>
            <a:ext cx="5004600" cy="25973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4296">
            <a:off x="8338266" y="3186052"/>
            <a:ext cx="2747887" cy="24194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492128" y="313906"/>
            <a:ext cx="2822259" cy="434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Resto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Apung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46B1C6-C128-534F-A488-DB6B7BC34F44}"/>
              </a:ext>
            </a:extLst>
          </p:cNvPr>
          <p:cNvSpPr txBox="1"/>
          <p:nvPr/>
        </p:nvSpPr>
        <p:spPr>
          <a:xfrm>
            <a:off x="3918436" y="341607"/>
            <a:ext cx="3013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BUMDES</a:t>
            </a:r>
          </a:p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Sewu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Barokah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803756" y="1117328"/>
            <a:ext cx="3517146" cy="3444512"/>
          </a:xfrm>
          <a:prstGeom prst="roundRect">
            <a:avLst/>
          </a:prstGeom>
          <a:solidFill>
            <a:srgbClr val="9E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111C9F-B074-9246-9AF2-8785B472AA08}"/>
              </a:ext>
            </a:extLst>
          </p:cNvPr>
          <p:cNvSpPr txBox="1"/>
          <p:nvPr/>
        </p:nvSpPr>
        <p:spPr>
          <a:xfrm>
            <a:off x="4661958" y="1167912"/>
            <a:ext cx="2269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Rp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37.642.300 </a:t>
            </a:r>
            <a:r>
              <a:rPr lang="en-US" dirty="0" err="1"/>
              <a:t>Kontribusi</a:t>
            </a:r>
            <a:r>
              <a:rPr lang="en-US" dirty="0"/>
              <a:t> </a:t>
            </a:r>
            <a:r>
              <a:rPr lang="en-US" dirty="0" err="1"/>
              <a:t>APBDes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004" y="945795"/>
            <a:ext cx="1033954" cy="998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14" y="1315151"/>
            <a:ext cx="883652" cy="7553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46B1C6-C128-534F-A488-DB6B7BC34F44}"/>
              </a:ext>
            </a:extLst>
          </p:cNvPr>
          <p:cNvSpPr txBox="1"/>
          <p:nvPr/>
        </p:nvSpPr>
        <p:spPr>
          <a:xfrm>
            <a:off x="429664" y="790315"/>
            <a:ext cx="168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“Eco Green”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111C9F-B074-9246-9AF2-8785B472AA08}"/>
              </a:ext>
            </a:extLst>
          </p:cNvPr>
          <p:cNvSpPr txBox="1"/>
          <p:nvPr/>
        </p:nvSpPr>
        <p:spPr>
          <a:xfrm>
            <a:off x="479114" y="2115395"/>
            <a:ext cx="2327820" cy="1420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57,8 Kg/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bulan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/>
              <a:t>Pengurangan</a:t>
            </a:r>
            <a:r>
              <a:rPr lang="en-US" dirty="0"/>
              <a:t> Co2</a:t>
            </a:r>
            <a:br>
              <a:rPr lang="en-US" dirty="0"/>
            </a:b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74%</a:t>
            </a:r>
            <a:b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 err="1"/>
              <a:t>Penghematan</a:t>
            </a:r>
            <a:r>
              <a:rPr lang="en-US" dirty="0"/>
              <a:t> </a:t>
            </a:r>
            <a:r>
              <a:rPr lang="en-US" dirty="0" err="1"/>
              <a:t>Listrik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46B1C6-C128-534F-A488-DB6B7BC34F44}"/>
              </a:ext>
            </a:extLst>
          </p:cNvPr>
          <p:cNvSpPr txBox="1"/>
          <p:nvPr/>
        </p:nvSpPr>
        <p:spPr>
          <a:xfrm>
            <a:off x="1377932" y="1498777"/>
            <a:ext cx="1723939" cy="378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Solar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Cel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111C9F-B074-9246-9AF2-8785B472AA08}"/>
              </a:ext>
            </a:extLst>
          </p:cNvPr>
          <p:cNvSpPr txBox="1"/>
          <p:nvPr/>
        </p:nvSpPr>
        <p:spPr>
          <a:xfrm>
            <a:off x="4661958" y="2056705"/>
            <a:ext cx="2269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Rp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7,6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Juta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bulan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/>
              <a:t>rata-rata </a:t>
            </a:r>
            <a:r>
              <a:rPr lang="en-US" dirty="0" err="1"/>
              <a:t>laba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111C9F-B074-9246-9AF2-8785B472AA08}"/>
              </a:ext>
            </a:extLst>
          </p:cNvPr>
          <p:cNvSpPr txBox="1"/>
          <p:nvPr/>
        </p:nvSpPr>
        <p:spPr>
          <a:xfrm>
            <a:off x="4687250" y="3686934"/>
            <a:ext cx="22699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Rp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63,2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Kg/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bulan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/>
              <a:t>Ikan</a:t>
            </a:r>
            <a:r>
              <a:rPr lang="en-US" dirty="0"/>
              <a:t> Asap </a:t>
            </a:r>
            <a:r>
              <a:rPr lang="en-US" dirty="0" err="1"/>
              <a:t>Terjual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111C9F-B074-9246-9AF2-8785B472AA08}"/>
              </a:ext>
            </a:extLst>
          </p:cNvPr>
          <p:cNvSpPr txBox="1"/>
          <p:nvPr/>
        </p:nvSpPr>
        <p:spPr>
          <a:xfrm>
            <a:off x="4661958" y="2847836"/>
            <a:ext cx="26589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Rp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169,7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Kg/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bulan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Tambak</a:t>
            </a:r>
            <a:r>
              <a:rPr lang="en-US" dirty="0"/>
              <a:t> </a:t>
            </a:r>
            <a:r>
              <a:rPr lang="en-US" dirty="0" err="1"/>
              <a:t>Terjual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-27040"/>
            <a:ext cx="12192000" cy="6885040"/>
          </a:xfrm>
          <a:prstGeom prst="rect">
            <a:avLst/>
          </a:prstGeom>
          <a:solidFill>
            <a:srgbClr val="7BD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7"/>
          <a:stretch/>
        </p:blipFill>
        <p:spPr>
          <a:xfrm>
            <a:off x="0" y="3637280"/>
            <a:ext cx="12192000" cy="32207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9602" y="163356"/>
            <a:ext cx="1166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Dampak</a:t>
            </a:r>
            <a:r>
              <a:rPr lang="en-US" sz="32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 Program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9602" y="1007957"/>
            <a:ext cx="3630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Replikasi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endParaRPr lang="en-US" sz="1600" dirty="0"/>
          </a:p>
          <a:p>
            <a:r>
              <a:rPr lang="en-US" sz="2400" b="1" dirty="0"/>
              <a:t>2 RT </a:t>
            </a:r>
            <a:r>
              <a:rPr lang="en-US" sz="1600" dirty="0" err="1"/>
              <a:t>meningkat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2400" b="1" dirty="0"/>
              <a:t>10 RT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55269" y="1852110"/>
            <a:ext cx="4672074" cy="1400355"/>
            <a:chOff x="357368" y="4230316"/>
            <a:chExt cx="5139280" cy="1540391"/>
          </a:xfrm>
        </p:grpSpPr>
        <p:sp>
          <p:nvSpPr>
            <p:cNvPr id="32" name="Rounded Rectangle 31"/>
            <p:cNvSpPr/>
            <p:nvPr/>
          </p:nvSpPr>
          <p:spPr>
            <a:xfrm>
              <a:off x="370897" y="4697557"/>
              <a:ext cx="3238500" cy="4921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364547" y="5278582"/>
              <a:ext cx="3238500" cy="4921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43921" y="4770582"/>
              <a:ext cx="1895475" cy="37147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34397" y="4776932"/>
              <a:ext cx="1714500" cy="365125"/>
            </a:xfrm>
            <a:prstGeom prst="roundRect">
              <a:avLst/>
            </a:prstGeom>
            <a:solidFill>
              <a:srgbClr val="05BAE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21697" y="5351608"/>
              <a:ext cx="2614758" cy="36195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12170" y="5357956"/>
              <a:ext cx="2430134" cy="360000"/>
            </a:xfrm>
            <a:prstGeom prst="roundRect">
              <a:avLst/>
            </a:prstGeom>
            <a:solidFill>
              <a:srgbClr val="05BAE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"/>
            <p:cNvSpPr/>
            <p:nvPr/>
          </p:nvSpPr>
          <p:spPr>
            <a:xfrm rot="12874871">
              <a:off x="4461636" y="4527001"/>
              <a:ext cx="1035012" cy="1228587"/>
            </a:xfrm>
            <a:custGeom>
              <a:avLst/>
              <a:gdLst/>
              <a:ahLst/>
              <a:cxnLst/>
              <a:rect l="l" t="t" r="r" b="b"/>
              <a:pathLst>
                <a:path w="772727" h="923055">
                  <a:moveTo>
                    <a:pt x="731530" y="653934"/>
                  </a:moveTo>
                  <a:lnTo>
                    <a:pt x="365566" y="906218"/>
                  </a:lnTo>
                  <a:cubicBezTo>
                    <a:pt x="322254" y="936076"/>
                    <a:pt x="262938" y="925170"/>
                    <a:pt x="233080" y="881858"/>
                  </a:cubicBezTo>
                  <a:lnTo>
                    <a:pt x="16837" y="568175"/>
                  </a:lnTo>
                  <a:cubicBezTo>
                    <a:pt x="-13021" y="524863"/>
                    <a:pt x="-2114" y="465547"/>
                    <a:pt x="41198" y="435689"/>
                  </a:cubicBezTo>
                  <a:lnTo>
                    <a:pt x="283946" y="268346"/>
                  </a:lnTo>
                  <a:lnTo>
                    <a:pt x="345872" y="0"/>
                  </a:lnTo>
                  <a:lnTo>
                    <a:pt x="390799" y="194685"/>
                  </a:lnTo>
                  <a:lnTo>
                    <a:pt x="407162" y="183405"/>
                  </a:lnTo>
                  <a:cubicBezTo>
                    <a:pt x="450473" y="153548"/>
                    <a:pt x="509789" y="164454"/>
                    <a:pt x="539647" y="207766"/>
                  </a:cubicBezTo>
                  <a:lnTo>
                    <a:pt x="755890" y="521449"/>
                  </a:lnTo>
                  <a:cubicBezTo>
                    <a:pt x="785748" y="564760"/>
                    <a:pt x="774842" y="624077"/>
                    <a:pt x="731530" y="653934"/>
                  </a:cubicBezTo>
                  <a:close/>
                </a:path>
              </a:pathLst>
            </a:custGeom>
            <a:solidFill>
              <a:srgbClr val="41B4E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3727" y="4742224"/>
              <a:ext cx="718017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3727" y="5301024"/>
              <a:ext cx="718017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7368" y="4230316"/>
              <a:ext cx="2997192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Pendapatan</a:t>
              </a:r>
              <a:r>
                <a:rPr lang="en-US" b="1" dirty="0"/>
                <a:t> (</a:t>
              </a:r>
              <a:r>
                <a:rPr lang="en-US" b="1" dirty="0" err="1"/>
                <a:t>Juta</a:t>
              </a:r>
              <a:r>
                <a:rPr lang="en-US" b="1" dirty="0"/>
                <a:t> / </a:t>
              </a:r>
              <a:r>
                <a:rPr lang="en-US" b="1" dirty="0" err="1"/>
                <a:t>Bulan</a:t>
              </a:r>
              <a:r>
                <a:rPr lang="en-US" b="1" dirty="0"/>
                <a:t>) 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357242" y="4749860"/>
              <a:ext cx="1641987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Rp.3.050.000 </a:t>
              </a:r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976078" y="5322516"/>
              <a:ext cx="1641988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Rp.3.536.000 </a:t>
              </a:r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543654" y="4844531"/>
              <a:ext cx="871425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16%</a:t>
              </a:r>
              <a:r>
                <a:rPr lang="en-US" b="1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7441541" y="2450367"/>
            <a:ext cx="3176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150 </a:t>
            </a:r>
            <a:r>
              <a:rPr lang="en-US" sz="2000" b="1" dirty="0" err="1"/>
              <a:t>Pohon</a:t>
            </a:r>
            <a:r>
              <a:rPr lang="en-US" sz="2000" b="1" dirty="0"/>
              <a:t> </a:t>
            </a:r>
            <a:r>
              <a:rPr lang="en-US" sz="2000" b="1" dirty="0" err="1"/>
              <a:t>Tertanam</a:t>
            </a:r>
            <a:endParaRPr lang="en-US" sz="2000" b="1" dirty="0"/>
          </a:p>
          <a:p>
            <a:endParaRPr lang="en-US" sz="1600" b="1" dirty="0"/>
          </a:p>
          <a:p>
            <a:r>
              <a:rPr lang="en-US" sz="2000" b="1" dirty="0"/>
              <a:t>253 Ha </a:t>
            </a:r>
            <a:r>
              <a:rPr lang="en-US" sz="2000" b="1" dirty="0" err="1"/>
              <a:t>Lingkungan</a:t>
            </a:r>
            <a:r>
              <a:rPr lang="en-US" sz="2000" b="1" dirty="0"/>
              <a:t> </a:t>
            </a:r>
            <a:r>
              <a:rPr lang="en-US" sz="2000" b="1" dirty="0" err="1"/>
              <a:t>Desa</a:t>
            </a:r>
            <a:endParaRPr lang="en-US" sz="2000" b="1" dirty="0"/>
          </a:p>
          <a:p>
            <a:r>
              <a:rPr lang="en-US" sz="1600" dirty="0" err="1"/>
              <a:t>Bebas</a:t>
            </a:r>
            <a:r>
              <a:rPr lang="en-US" sz="1600" dirty="0"/>
              <a:t> </a:t>
            </a:r>
            <a:r>
              <a:rPr lang="en-US" sz="1600" dirty="0" err="1"/>
              <a:t>pencemaran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</a:t>
            </a:r>
            <a:r>
              <a:rPr lang="en-US" sz="1600" dirty="0" err="1"/>
              <a:t>perut</a:t>
            </a:r>
            <a:r>
              <a:rPr lang="en-US" sz="1600" dirty="0"/>
              <a:t> </a:t>
            </a:r>
            <a:r>
              <a:rPr lang="en-US" sz="1600" dirty="0" err="1"/>
              <a:t>ikan</a:t>
            </a:r>
            <a:r>
              <a:rPr lang="en-US" sz="1600" dirty="0"/>
              <a:t> 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sisik</a:t>
            </a:r>
            <a:endParaRPr lang="en-US" sz="1600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359" y="882223"/>
            <a:ext cx="1836757" cy="3265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" name="Group 1"/>
          <p:cNvGrpSpPr/>
          <p:nvPr/>
        </p:nvGrpSpPr>
        <p:grpSpPr>
          <a:xfrm>
            <a:off x="7409907" y="541097"/>
            <a:ext cx="3851156" cy="1759782"/>
            <a:chOff x="5276469" y="4330140"/>
            <a:chExt cx="3851156" cy="1759782"/>
          </a:xfrm>
        </p:grpSpPr>
        <p:sp>
          <p:nvSpPr>
            <p:cNvPr id="27" name="TextBox 26"/>
            <p:cNvSpPr txBox="1"/>
            <p:nvPr/>
          </p:nvSpPr>
          <p:spPr>
            <a:xfrm>
              <a:off x="5276469" y="4330140"/>
              <a:ext cx="3743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Produksi</a:t>
              </a:r>
              <a:r>
                <a:rPr lang="en-US" sz="1600" dirty="0"/>
                <a:t> </a:t>
              </a:r>
              <a:r>
                <a:rPr lang="en-US" sz="1600" dirty="0" err="1"/>
                <a:t>ikan</a:t>
              </a:r>
              <a:r>
                <a:rPr lang="en-US" sz="1600" dirty="0"/>
                <a:t> asap </a:t>
              </a:r>
              <a:r>
                <a:rPr lang="en-US" sz="1600" dirty="0" err="1"/>
                <a:t>melonjak</a:t>
              </a:r>
              <a:r>
                <a:rPr lang="en-US" sz="1600" dirty="0"/>
                <a:t> </a:t>
              </a:r>
              <a:r>
                <a:rPr lang="en-US" sz="1600" dirty="0" err="1"/>
                <a:t>naik</a:t>
              </a:r>
              <a:endParaRPr lang="en-US" sz="1600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358714" y="4723988"/>
              <a:ext cx="3620420" cy="1365934"/>
              <a:chOff x="357368" y="4230316"/>
              <a:chExt cx="4380707" cy="1652780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370897" y="4697557"/>
                <a:ext cx="3238500" cy="4921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364547" y="5278582"/>
                <a:ext cx="3238500" cy="49212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434397" y="4776932"/>
                <a:ext cx="1572209" cy="365125"/>
              </a:xfrm>
              <a:prstGeom prst="roundRect">
                <a:avLst/>
              </a:prstGeom>
              <a:solidFill>
                <a:srgbClr val="05BA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412171" y="5357956"/>
                <a:ext cx="2341149" cy="360000"/>
              </a:xfrm>
              <a:prstGeom prst="roundRect">
                <a:avLst/>
              </a:prstGeom>
              <a:solidFill>
                <a:srgbClr val="05BAE7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4"/>
              <p:cNvSpPr/>
              <p:nvPr/>
            </p:nvSpPr>
            <p:spPr>
              <a:xfrm rot="12874871">
                <a:off x="3529376" y="4401180"/>
                <a:ext cx="1208699" cy="1481916"/>
              </a:xfrm>
              <a:custGeom>
                <a:avLst/>
                <a:gdLst/>
                <a:ahLst/>
                <a:cxnLst/>
                <a:rect l="l" t="t" r="r" b="b"/>
                <a:pathLst>
                  <a:path w="772727" h="923055">
                    <a:moveTo>
                      <a:pt x="731530" y="653934"/>
                    </a:moveTo>
                    <a:lnTo>
                      <a:pt x="365566" y="906218"/>
                    </a:lnTo>
                    <a:cubicBezTo>
                      <a:pt x="322254" y="936076"/>
                      <a:pt x="262938" y="925170"/>
                      <a:pt x="233080" y="881858"/>
                    </a:cubicBezTo>
                    <a:lnTo>
                      <a:pt x="16837" y="568175"/>
                    </a:lnTo>
                    <a:cubicBezTo>
                      <a:pt x="-13021" y="524863"/>
                      <a:pt x="-2114" y="465547"/>
                      <a:pt x="41198" y="435689"/>
                    </a:cubicBezTo>
                    <a:lnTo>
                      <a:pt x="283946" y="268346"/>
                    </a:lnTo>
                    <a:lnTo>
                      <a:pt x="345872" y="0"/>
                    </a:lnTo>
                    <a:lnTo>
                      <a:pt x="390799" y="194685"/>
                    </a:lnTo>
                    <a:lnTo>
                      <a:pt x="407162" y="183405"/>
                    </a:lnTo>
                    <a:cubicBezTo>
                      <a:pt x="450473" y="153548"/>
                      <a:pt x="509789" y="164454"/>
                      <a:pt x="539647" y="207766"/>
                    </a:cubicBezTo>
                    <a:lnTo>
                      <a:pt x="755890" y="521449"/>
                    </a:lnTo>
                    <a:cubicBezTo>
                      <a:pt x="785748" y="564760"/>
                      <a:pt x="774842" y="624077"/>
                      <a:pt x="731530" y="653934"/>
                    </a:cubicBezTo>
                    <a:close/>
                  </a:path>
                </a:pathLst>
              </a:custGeom>
              <a:solidFill>
                <a:srgbClr val="41B4E7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47279" y="4740074"/>
                <a:ext cx="789819" cy="44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2018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47279" y="5298875"/>
                <a:ext cx="789819" cy="44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2019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57368" y="4230316"/>
                <a:ext cx="20052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/>
                  <a:t>Produksi</a:t>
                </a:r>
                <a:r>
                  <a:rPr lang="en-US" b="1" dirty="0"/>
                  <a:t> </a:t>
                </a:r>
                <a:r>
                  <a:rPr lang="en-US" b="1" dirty="0" err="1"/>
                  <a:t>Ikan</a:t>
                </a:r>
                <a:r>
                  <a:rPr lang="en-US" b="1" dirty="0"/>
                  <a:t> </a:t>
                </a:r>
                <a:r>
                  <a:rPr lang="en-US" b="1" dirty="0" err="1"/>
                  <a:t>Asap</a:t>
                </a:r>
                <a:endParaRPr lang="en-US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943455" y="4749861"/>
                <a:ext cx="900223" cy="40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11 Ton</a:t>
                </a:r>
                <a:endParaRPr lang="en-US" sz="16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733048" y="5322515"/>
                <a:ext cx="1090308" cy="40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13,8 Ton</a:t>
                </a:r>
                <a:endParaRPr lang="en-US" sz="1600" dirty="0"/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2CBD54C-8B9D-6B41-B8A6-73790A23C8D0}"/>
                </a:ext>
              </a:extLst>
            </p:cNvPr>
            <p:cNvSpPr/>
            <p:nvPr/>
          </p:nvSpPr>
          <p:spPr>
            <a:xfrm>
              <a:off x="8159090" y="5186246"/>
              <a:ext cx="9685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28,6%</a:t>
              </a:r>
              <a:r>
                <a:rPr lang="en-US" b="1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395881" y="3450935"/>
            <a:ext cx="31761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Menjangkau</a:t>
            </a:r>
            <a:r>
              <a:rPr lang="en-US" sz="2000" b="1" dirty="0"/>
              <a:t> 4 </a:t>
            </a:r>
            <a:r>
              <a:rPr lang="en-US" sz="2000" b="1" dirty="0" err="1"/>
              <a:t>Pasar</a:t>
            </a:r>
            <a:endParaRPr lang="en-US" b="1" dirty="0"/>
          </a:p>
          <a:p>
            <a:r>
              <a:rPr lang="en-US" sz="1600" dirty="0" err="1"/>
              <a:t>Pasar</a:t>
            </a:r>
            <a:r>
              <a:rPr lang="en-US" sz="1600" dirty="0"/>
              <a:t> </a:t>
            </a:r>
            <a:r>
              <a:rPr lang="en-US" sz="1600" dirty="0" err="1"/>
              <a:t>Porong</a:t>
            </a:r>
            <a:r>
              <a:rPr lang="en-US" sz="1600" dirty="0"/>
              <a:t>, </a:t>
            </a:r>
            <a:r>
              <a:rPr lang="en-US" sz="1600" dirty="0" err="1"/>
              <a:t>Pasar</a:t>
            </a:r>
            <a:r>
              <a:rPr lang="en-US" sz="1600" dirty="0"/>
              <a:t> </a:t>
            </a:r>
            <a:r>
              <a:rPr lang="en-US" sz="1600" dirty="0" err="1"/>
              <a:t>Tanggulangin</a:t>
            </a:r>
            <a:r>
              <a:rPr lang="en-US" sz="1600" dirty="0"/>
              <a:t>,</a:t>
            </a:r>
          </a:p>
          <a:p>
            <a:r>
              <a:rPr lang="en-US" sz="1600" dirty="0" err="1"/>
              <a:t>Pasar</a:t>
            </a:r>
            <a:r>
              <a:rPr lang="en-US" sz="1600" dirty="0"/>
              <a:t> </a:t>
            </a:r>
            <a:r>
              <a:rPr lang="en-US" sz="1600" dirty="0" err="1"/>
              <a:t>Larangan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Pasar</a:t>
            </a:r>
            <a:r>
              <a:rPr lang="en-US" sz="1600" dirty="0"/>
              <a:t> </a:t>
            </a:r>
            <a:r>
              <a:rPr lang="en-US" sz="1600" dirty="0" err="1"/>
              <a:t>Tulangan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087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4932" y="315756"/>
            <a:ext cx="1166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Dampak</a:t>
            </a:r>
            <a:r>
              <a:rPr lang="en-US" sz="32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 Program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15" y="1675673"/>
            <a:ext cx="3099802" cy="2331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/>
          <p:cNvSpPr txBox="1"/>
          <p:nvPr/>
        </p:nvSpPr>
        <p:spPr>
          <a:xfrm>
            <a:off x="797009" y="4122932"/>
            <a:ext cx="36305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Replikasi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endParaRPr lang="en-US" sz="1600" dirty="0"/>
          </a:p>
          <a:p>
            <a:r>
              <a:rPr lang="en-US" sz="2400" b="1" dirty="0"/>
              <a:t>2 RT </a:t>
            </a:r>
            <a:r>
              <a:rPr lang="en-US" sz="1600" dirty="0" err="1"/>
              <a:t>meningkat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2400" b="1" dirty="0"/>
              <a:t>10 RT</a:t>
            </a:r>
          </a:p>
          <a:p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76469" y="4482540"/>
            <a:ext cx="374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Produksi</a:t>
            </a:r>
            <a:r>
              <a:rPr lang="en-US" sz="1600" dirty="0"/>
              <a:t> </a:t>
            </a:r>
            <a:r>
              <a:rPr lang="en-US" sz="1600" dirty="0" err="1"/>
              <a:t>ikan</a:t>
            </a:r>
            <a:r>
              <a:rPr lang="en-US" sz="1600" dirty="0"/>
              <a:t> asap </a:t>
            </a:r>
            <a:r>
              <a:rPr lang="en-US" sz="1600" dirty="0" err="1"/>
              <a:t>melonjak</a:t>
            </a:r>
            <a:r>
              <a:rPr lang="en-US" sz="1600" dirty="0"/>
              <a:t> </a:t>
            </a:r>
            <a:r>
              <a:rPr lang="en-US" sz="1600" dirty="0" err="1"/>
              <a:t>naik</a:t>
            </a:r>
            <a:endParaRPr lang="en-US" sz="1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355269" y="4888335"/>
            <a:ext cx="4672074" cy="1400355"/>
            <a:chOff x="357368" y="4230316"/>
            <a:chExt cx="5139280" cy="1540391"/>
          </a:xfrm>
        </p:grpSpPr>
        <p:sp>
          <p:nvSpPr>
            <p:cNvPr id="23" name="Rounded Rectangle 22"/>
            <p:cNvSpPr/>
            <p:nvPr/>
          </p:nvSpPr>
          <p:spPr>
            <a:xfrm>
              <a:off x="370897" y="4697557"/>
              <a:ext cx="3238500" cy="4921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64547" y="5278582"/>
              <a:ext cx="3238500" cy="4921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43921" y="4770582"/>
              <a:ext cx="1895475" cy="37147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34397" y="4776932"/>
              <a:ext cx="1714500" cy="365125"/>
            </a:xfrm>
            <a:prstGeom prst="roundRect">
              <a:avLst/>
            </a:prstGeom>
            <a:solidFill>
              <a:srgbClr val="05BAE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421697" y="5351608"/>
              <a:ext cx="2614758" cy="36195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12170" y="5357956"/>
              <a:ext cx="2430134" cy="360000"/>
            </a:xfrm>
            <a:prstGeom prst="roundRect">
              <a:avLst/>
            </a:prstGeom>
            <a:solidFill>
              <a:srgbClr val="05BAE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4"/>
            <p:cNvSpPr/>
            <p:nvPr/>
          </p:nvSpPr>
          <p:spPr>
            <a:xfrm rot="12874871">
              <a:off x="4461636" y="4527001"/>
              <a:ext cx="1035012" cy="1228587"/>
            </a:xfrm>
            <a:custGeom>
              <a:avLst/>
              <a:gdLst/>
              <a:ahLst/>
              <a:cxnLst/>
              <a:rect l="l" t="t" r="r" b="b"/>
              <a:pathLst>
                <a:path w="772727" h="923055">
                  <a:moveTo>
                    <a:pt x="731530" y="653934"/>
                  </a:moveTo>
                  <a:lnTo>
                    <a:pt x="365566" y="906218"/>
                  </a:lnTo>
                  <a:cubicBezTo>
                    <a:pt x="322254" y="936076"/>
                    <a:pt x="262938" y="925170"/>
                    <a:pt x="233080" y="881858"/>
                  </a:cubicBezTo>
                  <a:lnTo>
                    <a:pt x="16837" y="568175"/>
                  </a:lnTo>
                  <a:cubicBezTo>
                    <a:pt x="-13021" y="524863"/>
                    <a:pt x="-2114" y="465547"/>
                    <a:pt x="41198" y="435689"/>
                  </a:cubicBezTo>
                  <a:lnTo>
                    <a:pt x="283946" y="268346"/>
                  </a:lnTo>
                  <a:lnTo>
                    <a:pt x="345872" y="0"/>
                  </a:lnTo>
                  <a:lnTo>
                    <a:pt x="390799" y="194685"/>
                  </a:lnTo>
                  <a:lnTo>
                    <a:pt x="407162" y="183405"/>
                  </a:lnTo>
                  <a:cubicBezTo>
                    <a:pt x="450473" y="153548"/>
                    <a:pt x="509789" y="164454"/>
                    <a:pt x="539647" y="207766"/>
                  </a:cubicBezTo>
                  <a:lnTo>
                    <a:pt x="755890" y="521449"/>
                  </a:lnTo>
                  <a:cubicBezTo>
                    <a:pt x="785748" y="564760"/>
                    <a:pt x="774842" y="624077"/>
                    <a:pt x="731530" y="653934"/>
                  </a:cubicBezTo>
                  <a:close/>
                </a:path>
              </a:pathLst>
            </a:custGeom>
            <a:solidFill>
              <a:srgbClr val="41B4E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3727" y="4742224"/>
              <a:ext cx="718017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53727" y="5301024"/>
              <a:ext cx="718017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57368" y="4230316"/>
              <a:ext cx="2997192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Pendapatan</a:t>
              </a:r>
              <a:r>
                <a:rPr lang="en-US" b="1" dirty="0"/>
                <a:t> (</a:t>
              </a:r>
              <a:r>
                <a:rPr lang="en-US" b="1" dirty="0" err="1"/>
                <a:t>Juta</a:t>
              </a:r>
              <a:r>
                <a:rPr lang="en-US" b="1" dirty="0"/>
                <a:t> / </a:t>
              </a:r>
              <a:r>
                <a:rPr lang="en-US" b="1" dirty="0" err="1"/>
                <a:t>Bulan</a:t>
              </a:r>
              <a:r>
                <a:rPr lang="en-US" b="1" dirty="0"/>
                <a:t>) 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57242" y="4749860"/>
              <a:ext cx="1795396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Rp.3.050.000t 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976078" y="5322516"/>
              <a:ext cx="1641988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Rp.3.536.000 </a:t>
              </a:r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43654" y="4844531"/>
              <a:ext cx="871425" cy="4062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16%</a:t>
              </a:r>
              <a:r>
                <a:rPr lang="en-US" b="1" dirty="0"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358714" y="4876388"/>
            <a:ext cx="3620420" cy="1365934"/>
            <a:chOff x="357368" y="4230316"/>
            <a:chExt cx="4380707" cy="1652780"/>
          </a:xfrm>
        </p:grpSpPr>
        <p:sp>
          <p:nvSpPr>
            <p:cNvPr id="37" name="Rounded Rectangle 36"/>
            <p:cNvSpPr/>
            <p:nvPr/>
          </p:nvSpPr>
          <p:spPr>
            <a:xfrm>
              <a:off x="370897" y="4697557"/>
              <a:ext cx="3238500" cy="4921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64547" y="5278582"/>
              <a:ext cx="3238500" cy="49212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34397" y="4776932"/>
              <a:ext cx="1572209" cy="365125"/>
            </a:xfrm>
            <a:prstGeom prst="roundRect">
              <a:avLst/>
            </a:prstGeom>
            <a:solidFill>
              <a:srgbClr val="05BAE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12171" y="5357956"/>
              <a:ext cx="2341149" cy="360000"/>
            </a:xfrm>
            <a:prstGeom prst="roundRect">
              <a:avLst/>
            </a:prstGeom>
            <a:solidFill>
              <a:srgbClr val="05BAE7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"/>
            <p:cNvSpPr/>
            <p:nvPr/>
          </p:nvSpPr>
          <p:spPr>
            <a:xfrm rot="12874871">
              <a:off x="3529376" y="4401180"/>
              <a:ext cx="1208699" cy="1481916"/>
            </a:xfrm>
            <a:custGeom>
              <a:avLst/>
              <a:gdLst/>
              <a:ahLst/>
              <a:cxnLst/>
              <a:rect l="l" t="t" r="r" b="b"/>
              <a:pathLst>
                <a:path w="772727" h="923055">
                  <a:moveTo>
                    <a:pt x="731530" y="653934"/>
                  </a:moveTo>
                  <a:lnTo>
                    <a:pt x="365566" y="906218"/>
                  </a:lnTo>
                  <a:cubicBezTo>
                    <a:pt x="322254" y="936076"/>
                    <a:pt x="262938" y="925170"/>
                    <a:pt x="233080" y="881858"/>
                  </a:cubicBezTo>
                  <a:lnTo>
                    <a:pt x="16837" y="568175"/>
                  </a:lnTo>
                  <a:cubicBezTo>
                    <a:pt x="-13021" y="524863"/>
                    <a:pt x="-2114" y="465547"/>
                    <a:pt x="41198" y="435689"/>
                  </a:cubicBezTo>
                  <a:lnTo>
                    <a:pt x="283946" y="268346"/>
                  </a:lnTo>
                  <a:lnTo>
                    <a:pt x="345872" y="0"/>
                  </a:lnTo>
                  <a:lnTo>
                    <a:pt x="390799" y="194685"/>
                  </a:lnTo>
                  <a:lnTo>
                    <a:pt x="407162" y="183405"/>
                  </a:lnTo>
                  <a:cubicBezTo>
                    <a:pt x="450473" y="153548"/>
                    <a:pt x="509789" y="164454"/>
                    <a:pt x="539647" y="207766"/>
                  </a:cubicBezTo>
                  <a:lnTo>
                    <a:pt x="755890" y="521449"/>
                  </a:lnTo>
                  <a:cubicBezTo>
                    <a:pt x="785748" y="564760"/>
                    <a:pt x="774842" y="624077"/>
                    <a:pt x="731530" y="653934"/>
                  </a:cubicBezTo>
                  <a:close/>
                </a:path>
              </a:pathLst>
            </a:custGeom>
            <a:solidFill>
              <a:srgbClr val="41B4E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7279" y="4740074"/>
              <a:ext cx="789819" cy="4468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47279" y="5298875"/>
              <a:ext cx="789819" cy="4468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7368" y="4230316"/>
              <a:ext cx="20052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Produksi</a:t>
              </a:r>
              <a:r>
                <a:rPr lang="en-US" b="1" dirty="0"/>
                <a:t> </a:t>
              </a:r>
              <a:r>
                <a:rPr lang="en-US" b="1" dirty="0" err="1"/>
                <a:t>Ikan</a:t>
              </a:r>
              <a:r>
                <a:rPr lang="en-US" b="1" dirty="0"/>
                <a:t> </a:t>
              </a:r>
              <a:r>
                <a:rPr lang="en-US" b="1" dirty="0" err="1"/>
                <a:t>Asap</a:t>
              </a:r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43455" y="4749861"/>
              <a:ext cx="900223" cy="4096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11 Ton</a:t>
              </a:r>
              <a:endParaRPr lang="en-US" sz="16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733048" y="5322515"/>
              <a:ext cx="1090308" cy="4096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/>
                <a:t>13,8 Ton</a:t>
              </a:r>
              <a:endParaRPr lang="en-US" sz="16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486206" y="1501813"/>
            <a:ext cx="317610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Menjangkau</a:t>
            </a:r>
            <a:r>
              <a:rPr lang="en-US" sz="2000" b="1" dirty="0"/>
              <a:t> 4 </a:t>
            </a:r>
            <a:r>
              <a:rPr lang="en-US" sz="2000" b="1" dirty="0" err="1"/>
              <a:t>Pasar</a:t>
            </a:r>
            <a:r>
              <a:rPr lang="en-US" sz="2000" b="1" dirty="0"/>
              <a:t>, </a:t>
            </a:r>
            <a:r>
              <a:rPr lang="en-US" sz="2000" b="1" dirty="0" err="1"/>
              <a:t>yaitu</a:t>
            </a:r>
            <a:r>
              <a:rPr lang="en-US" sz="2000" b="1" dirty="0"/>
              <a:t>:</a:t>
            </a:r>
            <a:endParaRPr lang="en-US" b="1" dirty="0"/>
          </a:p>
          <a:p>
            <a:r>
              <a:rPr lang="en-US" sz="1600" dirty="0" err="1"/>
              <a:t>Pasar</a:t>
            </a:r>
            <a:r>
              <a:rPr lang="en-US" sz="1600" dirty="0"/>
              <a:t> </a:t>
            </a:r>
            <a:r>
              <a:rPr lang="en-US" sz="1600" dirty="0" err="1"/>
              <a:t>Porong</a:t>
            </a:r>
            <a:r>
              <a:rPr lang="en-US" sz="1600" dirty="0"/>
              <a:t>, </a:t>
            </a:r>
            <a:r>
              <a:rPr lang="en-US" sz="1600" dirty="0" err="1"/>
              <a:t>Pasar</a:t>
            </a:r>
            <a:r>
              <a:rPr lang="en-US" sz="1600" dirty="0"/>
              <a:t> </a:t>
            </a:r>
            <a:r>
              <a:rPr lang="en-US" sz="1600" dirty="0" err="1"/>
              <a:t>Tanggulangin</a:t>
            </a:r>
            <a:r>
              <a:rPr lang="en-US" sz="1600" dirty="0"/>
              <a:t>,</a:t>
            </a:r>
          </a:p>
          <a:p>
            <a:r>
              <a:rPr lang="en-US" sz="1600" dirty="0" err="1"/>
              <a:t>Pasar</a:t>
            </a:r>
            <a:r>
              <a:rPr lang="en-US" sz="1600" dirty="0"/>
              <a:t> </a:t>
            </a:r>
            <a:r>
              <a:rPr lang="en-US" sz="1600" dirty="0" err="1"/>
              <a:t>Larangan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Pasar</a:t>
            </a:r>
            <a:r>
              <a:rPr lang="en-US" sz="1600" dirty="0"/>
              <a:t> </a:t>
            </a:r>
            <a:r>
              <a:rPr lang="en-US" sz="1600" dirty="0" err="1"/>
              <a:t>Tulangan</a:t>
            </a:r>
            <a:r>
              <a:rPr lang="en-US" sz="1600" dirty="0"/>
              <a:t>.</a:t>
            </a:r>
          </a:p>
          <a:p>
            <a:endParaRPr lang="en-US" sz="1600" b="1" dirty="0"/>
          </a:p>
          <a:p>
            <a:r>
              <a:rPr lang="en-US" sz="2000" b="1" dirty="0"/>
              <a:t>150 </a:t>
            </a:r>
            <a:r>
              <a:rPr lang="en-US" sz="2000" b="1" dirty="0" err="1"/>
              <a:t>Pohon</a:t>
            </a:r>
            <a:r>
              <a:rPr lang="en-US" sz="2000" b="1" dirty="0"/>
              <a:t> </a:t>
            </a:r>
            <a:r>
              <a:rPr lang="en-US" sz="2000" b="1" dirty="0" err="1"/>
              <a:t>Tertanam</a:t>
            </a:r>
            <a:endParaRPr lang="en-US" sz="2000" b="1" dirty="0"/>
          </a:p>
          <a:p>
            <a:endParaRPr lang="en-US" sz="1600" b="1" dirty="0"/>
          </a:p>
          <a:p>
            <a:r>
              <a:rPr lang="en-US" sz="2000" b="1" dirty="0"/>
              <a:t>253 Ha </a:t>
            </a:r>
            <a:r>
              <a:rPr lang="en-US" sz="2000" b="1" dirty="0" err="1"/>
              <a:t>Lingkungan</a:t>
            </a:r>
            <a:r>
              <a:rPr lang="en-US" sz="2000" b="1" dirty="0"/>
              <a:t> </a:t>
            </a:r>
            <a:r>
              <a:rPr lang="en-US" sz="2000" b="1" dirty="0" err="1"/>
              <a:t>Desa</a:t>
            </a:r>
            <a:endParaRPr lang="en-US" sz="2000" b="1" dirty="0"/>
          </a:p>
          <a:p>
            <a:r>
              <a:rPr lang="en-US" sz="1600" dirty="0" err="1"/>
              <a:t>Bebas</a:t>
            </a:r>
            <a:r>
              <a:rPr lang="en-US" sz="1600" dirty="0"/>
              <a:t> </a:t>
            </a:r>
            <a:r>
              <a:rPr lang="en-US" sz="1600" dirty="0" err="1"/>
              <a:t>pencemaran</a:t>
            </a:r>
            <a:r>
              <a:rPr lang="en-US" sz="1600" dirty="0"/>
              <a:t> </a:t>
            </a:r>
            <a:r>
              <a:rPr lang="en-US" sz="1600" dirty="0" err="1"/>
              <a:t>limbah</a:t>
            </a:r>
            <a:r>
              <a:rPr lang="en-US" sz="1600" dirty="0"/>
              <a:t> </a:t>
            </a:r>
            <a:r>
              <a:rPr lang="en-US" sz="1600" dirty="0" err="1"/>
              <a:t>perut</a:t>
            </a:r>
            <a:r>
              <a:rPr lang="en-US" sz="1600" dirty="0"/>
              <a:t> </a:t>
            </a:r>
            <a:r>
              <a:rPr lang="en-US" sz="1600" dirty="0" err="1"/>
              <a:t>ikan</a:t>
            </a:r>
            <a:r>
              <a:rPr lang="en-US" sz="1600" dirty="0"/>
              <a:t> 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sisik</a:t>
            </a:r>
            <a:endParaRPr lang="en-US" sz="1600" dirty="0"/>
          </a:p>
          <a:p>
            <a:endParaRPr lang="en-US" sz="1600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74" y="939843"/>
            <a:ext cx="1836757" cy="3265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2CBD54C-8B9D-6B41-B8A6-73790A23C8D0}"/>
              </a:ext>
            </a:extLst>
          </p:cNvPr>
          <p:cNvSpPr/>
          <p:nvPr/>
        </p:nvSpPr>
        <p:spPr>
          <a:xfrm>
            <a:off x="8159090" y="5338646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28,6%</a:t>
            </a:r>
            <a:r>
              <a:rPr lang="en-US" b="1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3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 rot="2700000">
            <a:off x="4386753" y="2679347"/>
            <a:ext cx="687096" cy="1825392"/>
          </a:xfrm>
          <a:custGeom>
            <a:avLst/>
            <a:gdLst>
              <a:gd name="T0" fmla="*/ 367 w 367"/>
              <a:gd name="T1" fmla="*/ 975 h 975"/>
              <a:gd name="T2" fmla="*/ 367 w 367"/>
              <a:gd name="T3" fmla="*/ 0 h 975"/>
              <a:gd name="T4" fmla="*/ 0 w 367"/>
              <a:gd name="T5" fmla="*/ 0 h 975"/>
              <a:gd name="T6" fmla="*/ 0 w 367"/>
              <a:gd name="T7" fmla="*/ 609 h 975"/>
              <a:gd name="T8" fmla="*/ 367 w 367"/>
              <a:gd name="T9" fmla="*/ 975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" h="975">
                <a:moveTo>
                  <a:pt x="367" y="975"/>
                </a:moveTo>
                <a:lnTo>
                  <a:pt x="367" y="0"/>
                </a:lnTo>
                <a:lnTo>
                  <a:pt x="0" y="0"/>
                </a:lnTo>
                <a:lnTo>
                  <a:pt x="0" y="609"/>
                </a:lnTo>
                <a:lnTo>
                  <a:pt x="367" y="975"/>
                </a:lnTo>
                <a:close/>
              </a:path>
            </a:pathLst>
          </a:custGeom>
          <a:solidFill>
            <a:srgbClr val="D5195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 rot="2700000">
            <a:off x="5656697" y="2215784"/>
            <a:ext cx="1823520" cy="683352"/>
          </a:xfrm>
          <a:custGeom>
            <a:avLst/>
            <a:gdLst>
              <a:gd name="T0" fmla="*/ 0 w 974"/>
              <a:gd name="T1" fmla="*/ 365 h 365"/>
              <a:gd name="T2" fmla="*/ 974 w 974"/>
              <a:gd name="T3" fmla="*/ 365 h 365"/>
              <a:gd name="T4" fmla="*/ 974 w 974"/>
              <a:gd name="T5" fmla="*/ 0 h 365"/>
              <a:gd name="T6" fmla="*/ 365 w 974"/>
              <a:gd name="T7" fmla="*/ 0 h 365"/>
              <a:gd name="T8" fmla="*/ 0 w 974"/>
              <a:gd name="T9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4" h="365">
                <a:moveTo>
                  <a:pt x="0" y="365"/>
                </a:moveTo>
                <a:lnTo>
                  <a:pt x="974" y="365"/>
                </a:lnTo>
                <a:lnTo>
                  <a:pt x="974" y="0"/>
                </a:lnTo>
                <a:lnTo>
                  <a:pt x="365" y="0"/>
                </a:lnTo>
                <a:lnTo>
                  <a:pt x="0" y="36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 rot="2700000">
            <a:off x="5026068" y="1590865"/>
            <a:ext cx="1207567" cy="2197959"/>
          </a:xfrm>
          <a:custGeom>
            <a:avLst/>
            <a:gdLst>
              <a:gd name="T0" fmla="*/ 505 w 645"/>
              <a:gd name="T1" fmla="*/ 0 h 1174"/>
              <a:gd name="T2" fmla="*/ 140 w 645"/>
              <a:gd name="T3" fmla="*/ 365 h 1174"/>
              <a:gd name="T4" fmla="*/ 140 w 645"/>
              <a:gd name="T5" fmla="*/ 780 h 1174"/>
              <a:gd name="T6" fmla="*/ 0 w 645"/>
              <a:gd name="T7" fmla="*/ 780 h 1174"/>
              <a:gd name="T8" fmla="*/ 322 w 645"/>
              <a:gd name="T9" fmla="*/ 1174 h 1174"/>
              <a:gd name="T10" fmla="*/ 645 w 645"/>
              <a:gd name="T11" fmla="*/ 780 h 1174"/>
              <a:gd name="T12" fmla="*/ 505 w 645"/>
              <a:gd name="T13" fmla="*/ 780 h 1174"/>
              <a:gd name="T14" fmla="*/ 505 w 645"/>
              <a:gd name="T15" fmla="*/ 0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5" h="1174">
                <a:moveTo>
                  <a:pt x="505" y="0"/>
                </a:moveTo>
                <a:lnTo>
                  <a:pt x="140" y="365"/>
                </a:lnTo>
                <a:lnTo>
                  <a:pt x="140" y="780"/>
                </a:lnTo>
                <a:lnTo>
                  <a:pt x="0" y="780"/>
                </a:lnTo>
                <a:lnTo>
                  <a:pt x="322" y="1174"/>
                </a:lnTo>
                <a:lnTo>
                  <a:pt x="645" y="780"/>
                </a:lnTo>
                <a:lnTo>
                  <a:pt x="505" y="780"/>
                </a:lnTo>
                <a:lnTo>
                  <a:pt x="505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vert270" wrap="square" lIns="91440" tIns="45720" rIns="91440" bIns="2743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Nature</a:t>
            </a:r>
          </a:p>
          <a:p>
            <a:pPr algn="ctr"/>
            <a:endParaRPr lang="en-US" sz="2400" dirty="0">
              <a:solidFill>
                <a:srgbClr val="FFFFFF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 rot="2700000">
            <a:off x="7258716" y="3484244"/>
            <a:ext cx="683352" cy="1825392"/>
          </a:xfrm>
          <a:custGeom>
            <a:avLst/>
            <a:gdLst>
              <a:gd name="T0" fmla="*/ 0 w 365"/>
              <a:gd name="T1" fmla="*/ 0 h 975"/>
              <a:gd name="T2" fmla="*/ 0 w 365"/>
              <a:gd name="T3" fmla="*/ 975 h 975"/>
              <a:gd name="T4" fmla="*/ 365 w 365"/>
              <a:gd name="T5" fmla="*/ 975 h 975"/>
              <a:gd name="T6" fmla="*/ 365 w 365"/>
              <a:gd name="T7" fmla="*/ 365 h 975"/>
              <a:gd name="T8" fmla="*/ 0 w 365"/>
              <a:gd name="T9" fmla="*/ 0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5" h="975">
                <a:moveTo>
                  <a:pt x="0" y="0"/>
                </a:moveTo>
                <a:lnTo>
                  <a:pt x="0" y="975"/>
                </a:lnTo>
                <a:lnTo>
                  <a:pt x="365" y="975"/>
                </a:lnTo>
                <a:lnTo>
                  <a:pt x="365" y="3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 rot="2700000">
            <a:off x="6374484" y="2855875"/>
            <a:ext cx="2192342" cy="1207567"/>
          </a:xfrm>
          <a:custGeom>
            <a:avLst/>
            <a:gdLst>
              <a:gd name="T0" fmla="*/ 1171 w 1171"/>
              <a:gd name="T1" fmla="*/ 505 h 645"/>
              <a:gd name="T2" fmla="*/ 806 w 1171"/>
              <a:gd name="T3" fmla="*/ 140 h 645"/>
              <a:gd name="T4" fmla="*/ 391 w 1171"/>
              <a:gd name="T5" fmla="*/ 140 h 645"/>
              <a:gd name="T6" fmla="*/ 391 w 1171"/>
              <a:gd name="T7" fmla="*/ 0 h 645"/>
              <a:gd name="T8" fmla="*/ 0 w 1171"/>
              <a:gd name="T9" fmla="*/ 323 h 645"/>
              <a:gd name="T10" fmla="*/ 391 w 1171"/>
              <a:gd name="T11" fmla="*/ 645 h 645"/>
              <a:gd name="T12" fmla="*/ 391 w 1171"/>
              <a:gd name="T13" fmla="*/ 505 h 645"/>
              <a:gd name="T14" fmla="*/ 1171 w 1171"/>
              <a:gd name="T15" fmla="*/ 505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71" h="645">
                <a:moveTo>
                  <a:pt x="1171" y="505"/>
                </a:moveTo>
                <a:lnTo>
                  <a:pt x="806" y="140"/>
                </a:lnTo>
                <a:lnTo>
                  <a:pt x="391" y="140"/>
                </a:lnTo>
                <a:lnTo>
                  <a:pt x="391" y="0"/>
                </a:lnTo>
                <a:lnTo>
                  <a:pt x="0" y="323"/>
                </a:lnTo>
                <a:lnTo>
                  <a:pt x="391" y="645"/>
                </a:lnTo>
                <a:lnTo>
                  <a:pt x="391" y="505"/>
                </a:lnTo>
                <a:lnTo>
                  <a:pt x="1171" y="5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36576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Economic</a:t>
            </a: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 rot="2700000">
            <a:off x="4849814" y="5086925"/>
            <a:ext cx="1823520" cy="685224"/>
          </a:xfrm>
          <a:custGeom>
            <a:avLst/>
            <a:gdLst>
              <a:gd name="T0" fmla="*/ 974 w 974"/>
              <a:gd name="T1" fmla="*/ 0 h 366"/>
              <a:gd name="T2" fmla="*/ 0 w 974"/>
              <a:gd name="T3" fmla="*/ 0 h 366"/>
              <a:gd name="T4" fmla="*/ 0 w 974"/>
              <a:gd name="T5" fmla="*/ 366 h 366"/>
              <a:gd name="T6" fmla="*/ 609 w 974"/>
              <a:gd name="T7" fmla="*/ 366 h 366"/>
              <a:gd name="T8" fmla="*/ 974 w 974"/>
              <a:gd name="T9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4" h="366">
                <a:moveTo>
                  <a:pt x="974" y="0"/>
                </a:moveTo>
                <a:lnTo>
                  <a:pt x="0" y="0"/>
                </a:lnTo>
                <a:lnTo>
                  <a:pt x="0" y="366"/>
                </a:lnTo>
                <a:lnTo>
                  <a:pt x="609" y="366"/>
                </a:lnTo>
                <a:lnTo>
                  <a:pt x="97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 rot="2700000">
            <a:off x="6095733" y="4198835"/>
            <a:ext cx="1207567" cy="2197959"/>
          </a:xfrm>
          <a:custGeom>
            <a:avLst/>
            <a:gdLst>
              <a:gd name="T0" fmla="*/ 140 w 645"/>
              <a:gd name="T1" fmla="*/ 1174 h 1174"/>
              <a:gd name="T2" fmla="*/ 505 w 645"/>
              <a:gd name="T3" fmla="*/ 808 h 1174"/>
              <a:gd name="T4" fmla="*/ 505 w 645"/>
              <a:gd name="T5" fmla="*/ 394 h 1174"/>
              <a:gd name="T6" fmla="*/ 645 w 645"/>
              <a:gd name="T7" fmla="*/ 394 h 1174"/>
              <a:gd name="T8" fmla="*/ 323 w 645"/>
              <a:gd name="T9" fmla="*/ 0 h 1174"/>
              <a:gd name="T10" fmla="*/ 0 w 645"/>
              <a:gd name="T11" fmla="*/ 394 h 1174"/>
              <a:gd name="T12" fmla="*/ 140 w 645"/>
              <a:gd name="T13" fmla="*/ 394 h 1174"/>
              <a:gd name="T14" fmla="*/ 140 w 645"/>
              <a:gd name="T15" fmla="*/ 1174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5" h="1174">
                <a:moveTo>
                  <a:pt x="140" y="1174"/>
                </a:moveTo>
                <a:lnTo>
                  <a:pt x="505" y="808"/>
                </a:lnTo>
                <a:lnTo>
                  <a:pt x="505" y="394"/>
                </a:lnTo>
                <a:lnTo>
                  <a:pt x="645" y="394"/>
                </a:lnTo>
                <a:lnTo>
                  <a:pt x="323" y="0"/>
                </a:lnTo>
                <a:lnTo>
                  <a:pt x="0" y="394"/>
                </a:lnTo>
                <a:lnTo>
                  <a:pt x="140" y="394"/>
                </a:lnTo>
                <a:lnTo>
                  <a:pt x="140" y="11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27000" dir="16200000" rotWithShape="0">
              <a:prstClr val="black">
                <a:alpha val="15000"/>
              </a:prstClr>
            </a:outerShdw>
          </a:effectLst>
        </p:spPr>
        <p:txBody>
          <a:bodyPr vert="vert270" wrap="square" lIns="91440" tIns="2743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Social</a:t>
            </a:r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 rot="2700000">
            <a:off x="3762655" y="3925815"/>
            <a:ext cx="2196087" cy="1205695"/>
          </a:xfrm>
          <a:custGeom>
            <a:avLst/>
            <a:gdLst>
              <a:gd name="T0" fmla="*/ 0 w 1173"/>
              <a:gd name="T1" fmla="*/ 139 h 644"/>
              <a:gd name="T2" fmla="*/ 367 w 1173"/>
              <a:gd name="T3" fmla="*/ 505 h 644"/>
              <a:gd name="T4" fmla="*/ 780 w 1173"/>
              <a:gd name="T5" fmla="*/ 505 h 644"/>
              <a:gd name="T6" fmla="*/ 780 w 1173"/>
              <a:gd name="T7" fmla="*/ 644 h 644"/>
              <a:gd name="T8" fmla="*/ 1173 w 1173"/>
              <a:gd name="T9" fmla="*/ 322 h 644"/>
              <a:gd name="T10" fmla="*/ 780 w 1173"/>
              <a:gd name="T11" fmla="*/ 0 h 644"/>
              <a:gd name="T12" fmla="*/ 780 w 1173"/>
              <a:gd name="T13" fmla="*/ 139 h 644"/>
              <a:gd name="T14" fmla="*/ 0 w 1173"/>
              <a:gd name="T15" fmla="*/ 13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73" h="644">
                <a:moveTo>
                  <a:pt x="0" y="139"/>
                </a:moveTo>
                <a:lnTo>
                  <a:pt x="367" y="505"/>
                </a:lnTo>
                <a:lnTo>
                  <a:pt x="780" y="505"/>
                </a:lnTo>
                <a:lnTo>
                  <a:pt x="780" y="644"/>
                </a:lnTo>
                <a:lnTo>
                  <a:pt x="1173" y="322"/>
                </a:lnTo>
                <a:lnTo>
                  <a:pt x="780" y="0"/>
                </a:lnTo>
                <a:lnTo>
                  <a:pt x="780" y="139"/>
                </a:lnTo>
                <a:lnTo>
                  <a:pt x="0" y="139"/>
                </a:lnTo>
                <a:close/>
              </a:path>
            </a:pathLst>
          </a:custGeom>
          <a:solidFill>
            <a:srgbClr val="E94579"/>
          </a:solidFill>
          <a:ln>
            <a:noFill/>
          </a:ln>
          <a:effectLst>
            <a:outerShdw blurRad="254000" dist="1270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365760" bIns="4572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Wellbeing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254000" y="266490"/>
            <a:ext cx="4807259" cy="2529728"/>
            <a:chOff x="254000" y="266490"/>
            <a:chExt cx="4807259" cy="2529728"/>
          </a:xfrm>
        </p:grpSpPr>
        <p:grpSp>
          <p:nvGrpSpPr>
            <p:cNvPr id="22" name="Group 21"/>
            <p:cNvGrpSpPr/>
            <p:nvPr/>
          </p:nvGrpSpPr>
          <p:grpSpPr>
            <a:xfrm>
              <a:off x="254000" y="266490"/>
              <a:ext cx="3759200" cy="505669"/>
              <a:chOff x="6571442" y="2036499"/>
              <a:chExt cx="2296381" cy="981764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6571442" y="2101177"/>
                <a:ext cx="2296381" cy="917086"/>
              </a:xfrm>
              <a:prstGeom prst="roundRect">
                <a:avLst>
                  <a:gd name="adj" fmla="val 2744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720890" y="2036499"/>
                <a:ext cx="2030010" cy="523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Nature</a:t>
                </a: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428212" y="1013690"/>
              <a:ext cx="23115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150 </a:t>
              </a:r>
              <a:r>
                <a:rPr lang="en-US" sz="2000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pohon</a:t>
              </a:r>
              <a:endParaRPr lang="en-US" sz="20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One stack one tree (OSOT)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03318" y="1701380"/>
              <a:ext cx="2257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3,2kg</a:t>
              </a:r>
            </a:p>
            <a:p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CO2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terserap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per jam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77428" y="983487"/>
              <a:ext cx="22579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2,25 </a:t>
              </a:r>
              <a:r>
                <a:rPr lang="en-US" sz="2000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kWp</a:t>
              </a:r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 per </a:t>
              </a:r>
              <a:r>
                <a:rPr lang="en-US" sz="2000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hari</a:t>
              </a:r>
              <a:endParaRPr lang="en-US" sz="20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Dihasilkan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dari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PV Solar Panel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8212" y="1719000"/>
              <a:ext cx="231156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75 Kg/</a:t>
              </a:r>
              <a:r>
                <a:rPr lang="en-US" sz="2000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bulan</a:t>
              </a:r>
              <a:endParaRPr lang="en-US" sz="20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Pengurangan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limbah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sisik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ikan</a:t>
              </a:r>
              <a:endParaRPr lang="en-US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US" sz="2000" b="1" dirty="0">
                  <a:latin typeface="Roboto" panose="02000000000000000000" pitchFamily="2" charset="0"/>
                  <a:ea typeface="Roboto" panose="02000000000000000000" pitchFamily="2" charset="0"/>
                </a:rPr>
                <a:t>135 Kg/</a:t>
              </a:r>
              <a:r>
                <a:rPr lang="en-US" sz="2000" b="1" dirty="0" err="1">
                  <a:latin typeface="Roboto" panose="02000000000000000000" pitchFamily="2" charset="0"/>
                  <a:ea typeface="Roboto" panose="02000000000000000000" pitchFamily="2" charset="0"/>
                </a:rPr>
                <a:t>bulan</a:t>
              </a:r>
              <a:endParaRPr lang="en-US" sz="2000" b="1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Pengurangan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limbah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perut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ikan</a:t>
              </a:r>
              <a:endParaRPr lang="en-US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983363" y="-17339"/>
            <a:ext cx="3784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spc="110" dirty="0" err="1">
                <a:cs typeface="Arial"/>
              </a:rPr>
              <a:t>Rp</a:t>
            </a:r>
            <a:r>
              <a:rPr lang="en-US" sz="2400" b="1" spc="110" dirty="0">
                <a:cs typeface="Arial"/>
              </a:rPr>
              <a:t> 1.382.500,00</a:t>
            </a:r>
          </a:p>
          <a:p>
            <a:pPr algn="r"/>
            <a:r>
              <a:rPr lang="en-US" spc="110" dirty="0" err="1">
                <a:cs typeface="Arial"/>
              </a:rPr>
              <a:t>Membantu</a:t>
            </a:r>
            <a:r>
              <a:rPr lang="en-US" spc="110" dirty="0">
                <a:cs typeface="Arial"/>
              </a:rPr>
              <a:t> </a:t>
            </a:r>
            <a:r>
              <a:rPr lang="en-US" spc="110" dirty="0" err="1">
                <a:cs typeface="Arial"/>
              </a:rPr>
              <a:t>meningkatkan</a:t>
            </a:r>
            <a:r>
              <a:rPr lang="en-US" spc="110" dirty="0">
                <a:cs typeface="Arial"/>
              </a:rPr>
              <a:t> </a:t>
            </a:r>
            <a:r>
              <a:rPr lang="en-US" spc="110" dirty="0" err="1">
                <a:cs typeface="Arial"/>
              </a:rPr>
              <a:t>penjualan</a:t>
            </a:r>
            <a:r>
              <a:rPr lang="en-US" spc="110" dirty="0">
                <a:cs typeface="Arial"/>
              </a:rPr>
              <a:t> </a:t>
            </a:r>
            <a:r>
              <a:rPr lang="en-US" spc="110" dirty="0" err="1">
                <a:cs typeface="Arial"/>
              </a:rPr>
              <a:t>produk</a:t>
            </a:r>
            <a:r>
              <a:rPr lang="en-US" spc="110" dirty="0">
                <a:cs typeface="Arial"/>
              </a:rPr>
              <a:t> </a:t>
            </a:r>
            <a:r>
              <a:rPr lang="en-US" spc="110" dirty="0" err="1">
                <a:cs typeface="Arial"/>
              </a:rPr>
              <a:t>olahan</a:t>
            </a:r>
            <a:r>
              <a:rPr lang="en-US" spc="110" dirty="0">
                <a:cs typeface="Arial"/>
              </a:rPr>
              <a:t> </a:t>
            </a:r>
            <a:r>
              <a:rPr lang="en-US" spc="110" dirty="0" err="1">
                <a:cs typeface="Arial"/>
              </a:rPr>
              <a:t>Rulaku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7304641" y="667532"/>
            <a:ext cx="4856019" cy="2574790"/>
            <a:chOff x="7132781" y="266490"/>
            <a:chExt cx="4856019" cy="2574790"/>
          </a:xfrm>
        </p:grpSpPr>
        <p:grpSp>
          <p:nvGrpSpPr>
            <p:cNvPr id="39" name="Group 38"/>
            <p:cNvGrpSpPr/>
            <p:nvPr/>
          </p:nvGrpSpPr>
          <p:grpSpPr>
            <a:xfrm>
              <a:off x="8229600" y="266490"/>
              <a:ext cx="3759200" cy="523220"/>
              <a:chOff x="6571442" y="2036499"/>
              <a:chExt cx="2296381" cy="1015840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6571442" y="2101177"/>
                <a:ext cx="2296381" cy="917086"/>
              </a:xfrm>
              <a:prstGeom prst="roundRect">
                <a:avLst>
                  <a:gd name="adj" fmla="val 2744"/>
                </a:avLst>
              </a:prstGeom>
              <a:solidFill>
                <a:srgbClr val="0070C0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720890" y="2036499"/>
                <a:ext cx="2030010" cy="101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Economic</a:t>
                </a: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7180274" y="1043665"/>
              <a:ext cx="24794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Rp</a:t>
              </a:r>
              <a:r>
                <a:rPr lang="en-US" sz="2000" b="1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30.642.300,00</a:t>
              </a:r>
            </a:p>
            <a:p>
              <a:pPr algn="r"/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Pendapatan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Resto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Apung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untuk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APBDES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melalui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BUMDES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58515" y="983487"/>
              <a:ext cx="233028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Rp</a:t>
              </a:r>
              <a:r>
                <a:rPr lang="en-US" sz="2000" b="1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7.660.575,00</a:t>
              </a:r>
            </a:p>
            <a:p>
              <a:pPr algn="r"/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rata-rata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laba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bersih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Resto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Apung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per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bulan</a:t>
              </a:r>
              <a:endParaRPr lang="en-US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132781" y="2071839"/>
              <a:ext cx="25269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Rp</a:t>
              </a:r>
              <a:r>
                <a:rPr lang="en-US" sz="2000" b="1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4.628.571,00</a:t>
              </a:r>
            </a:p>
            <a:p>
              <a:pPr algn="r"/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Rata – rata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pendapatan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anggota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pengasap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ikan</a:t>
              </a:r>
              <a:endParaRPr lang="en-US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6CE1EC-2724-1E48-81DB-CAD2E351E659}"/>
                </a:ext>
              </a:extLst>
            </p:cNvPr>
            <p:cNvSpPr txBox="1"/>
            <p:nvPr/>
          </p:nvSpPr>
          <p:spPr>
            <a:xfrm>
              <a:off x="9621529" y="2099096"/>
              <a:ext cx="236341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Rp</a:t>
              </a:r>
              <a:r>
                <a:rPr lang="en-US" b="1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4.628.571,00</a:t>
              </a:r>
            </a:p>
            <a:p>
              <a:pPr algn="r"/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Rata – rata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pendapatan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anggota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pengasap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ikan</a:t>
              </a:r>
              <a:endParaRPr lang="en-US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54000" y="3325950"/>
            <a:ext cx="4972951" cy="3023827"/>
            <a:chOff x="254000" y="3325950"/>
            <a:chExt cx="4972951" cy="3023827"/>
          </a:xfrm>
        </p:grpSpPr>
        <p:grpSp>
          <p:nvGrpSpPr>
            <p:cNvPr id="36" name="Group 35"/>
            <p:cNvGrpSpPr/>
            <p:nvPr/>
          </p:nvGrpSpPr>
          <p:grpSpPr>
            <a:xfrm>
              <a:off x="254000" y="3325950"/>
              <a:ext cx="3759200" cy="523220"/>
              <a:chOff x="6571442" y="2036499"/>
              <a:chExt cx="2296381" cy="101584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6571442" y="2101177"/>
                <a:ext cx="2296381" cy="917086"/>
              </a:xfrm>
              <a:prstGeom prst="roundRect">
                <a:avLst>
                  <a:gd name="adj" fmla="val 2744"/>
                </a:avLst>
              </a:prstGeom>
              <a:solidFill>
                <a:srgbClr val="E94579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720890" y="2036499"/>
                <a:ext cx="2030010" cy="101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Wellbeing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428212" y="5032084"/>
              <a:ext cx="21145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1 BUMDES</a:t>
              </a:r>
            </a:p>
            <a:p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8 Unit Usaha</a:t>
              </a:r>
              <a:endParaRPr lang="en-US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3533" y="4135165"/>
              <a:ext cx="24077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88 Unit</a:t>
              </a:r>
            </a:p>
            <a:p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Pengusaha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Ikan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Asap</a:t>
              </a:r>
              <a:r>
                <a:rPr lang="en-US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28212" y="5795779"/>
              <a:ext cx="204555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8 </a:t>
              </a:r>
              <a:r>
                <a:rPr lang="en-US" b="1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Kelompok</a:t>
              </a:r>
              <a:endParaRPr lang="en-US" b="1" spc="110" dirty="0">
                <a:latin typeface="Roboto" panose="02000000000000000000" pitchFamily="2" charset="0"/>
                <a:ea typeface="Roboto" panose="02000000000000000000" pitchFamily="2" charset="0"/>
                <a:cs typeface="Arial"/>
              </a:endParaRPr>
            </a:p>
            <a:p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Unit Usaha BUMDES</a:t>
              </a:r>
              <a:endParaRPr lang="en-US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739775" y="5762497"/>
              <a:ext cx="24871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Replikasi</a:t>
              </a:r>
              <a:endParaRPr lang="en-US" b="1" spc="110" dirty="0">
                <a:latin typeface="Roboto" panose="02000000000000000000" pitchFamily="2" charset="0"/>
                <a:ea typeface="Roboto" panose="02000000000000000000" pitchFamily="2" charset="0"/>
                <a:cs typeface="Arial"/>
              </a:endParaRPr>
            </a:p>
            <a:p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1 Unit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Pengusaha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</a:t>
              </a:r>
              <a:r>
                <a:rPr lang="en-US" sz="1200" spc="110" dirty="0" err="1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Ikan</a:t>
              </a:r>
              <a:r>
                <a:rPr lang="en-US" sz="1200" spc="110" dirty="0">
                  <a:latin typeface="Roboto" panose="02000000000000000000" pitchFamily="2" charset="0"/>
                  <a:ea typeface="Roboto" panose="02000000000000000000" pitchFamily="2" charset="0"/>
                  <a:cs typeface="Arial"/>
                </a:rPr>
                <a:t> Asap</a:t>
              </a:r>
              <a:endParaRPr lang="en-US" spc="110" dirty="0">
                <a:latin typeface="Roboto" panose="02000000000000000000" pitchFamily="2" charset="0"/>
                <a:ea typeface="Roboto" panose="02000000000000000000" pitchFamily="2" charset="0"/>
                <a:cs typeface="Arial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229602" y="3325950"/>
            <a:ext cx="3759200" cy="2353750"/>
            <a:chOff x="8229602" y="3325950"/>
            <a:chExt cx="3759200" cy="2353750"/>
          </a:xfrm>
        </p:grpSpPr>
        <p:grpSp>
          <p:nvGrpSpPr>
            <p:cNvPr id="42" name="Group 41"/>
            <p:cNvGrpSpPr/>
            <p:nvPr/>
          </p:nvGrpSpPr>
          <p:grpSpPr>
            <a:xfrm>
              <a:off x="8229602" y="3325950"/>
              <a:ext cx="3759200" cy="523220"/>
              <a:chOff x="6571443" y="2036499"/>
              <a:chExt cx="2296381" cy="1015840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6571443" y="2101177"/>
                <a:ext cx="2296381" cy="917087"/>
              </a:xfrm>
              <a:prstGeom prst="roundRect">
                <a:avLst>
                  <a:gd name="adj" fmla="val 2744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720890" y="2036499"/>
                <a:ext cx="2030010" cy="1015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Social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8348364" y="4273504"/>
              <a:ext cx="33258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BUMDES </a:t>
              </a:r>
              <a:r>
                <a:rPr lang="en-US" b="1" dirty="0" err="1"/>
                <a:t>Sewu</a:t>
              </a:r>
              <a:r>
                <a:rPr lang="en-US" b="1" dirty="0"/>
                <a:t> </a:t>
              </a:r>
              <a:r>
                <a:rPr lang="en-US" b="1" dirty="0" err="1"/>
                <a:t>Barokah</a:t>
              </a:r>
              <a:r>
                <a:rPr lang="en-US" b="1" dirty="0"/>
                <a:t> </a:t>
              </a:r>
              <a:r>
                <a:rPr lang="en-US" dirty="0" err="1"/>
                <a:t>menjadi</a:t>
              </a:r>
              <a:r>
                <a:rPr lang="en-US" dirty="0"/>
                <a:t> </a:t>
              </a:r>
              <a:r>
                <a:rPr lang="en-US" dirty="0" err="1"/>
                <a:t>rujukan</a:t>
              </a:r>
              <a:r>
                <a:rPr lang="en-US" dirty="0"/>
                <a:t> </a:t>
              </a:r>
              <a:r>
                <a:rPr lang="en-US" dirty="0" err="1"/>
                <a:t>replikasi</a:t>
              </a:r>
              <a:r>
                <a:rPr lang="en-US" dirty="0"/>
                <a:t> </a:t>
              </a:r>
              <a:r>
                <a:rPr lang="en-US" dirty="0" err="1"/>
                <a:t>oleh</a:t>
              </a:r>
              <a:r>
                <a:rPr lang="en-US" dirty="0"/>
                <a:t> </a:t>
              </a:r>
              <a:r>
                <a:rPr lang="en-US" dirty="0" err="1"/>
                <a:t>desa</a:t>
              </a:r>
              <a:r>
                <a:rPr lang="en-US" dirty="0"/>
                <a:t> lain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348364" y="5310368"/>
              <a:ext cx="3325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Tambahan</a:t>
              </a:r>
              <a:r>
                <a:rPr lang="en-US" b="1" dirty="0"/>
                <a:t> </a:t>
              </a:r>
              <a:r>
                <a:rPr lang="en-US" b="1" dirty="0" err="1"/>
                <a:t>Pendapatan</a:t>
              </a:r>
              <a:r>
                <a:rPr lang="en-US" b="1" dirty="0"/>
                <a:t> </a:t>
              </a:r>
              <a:r>
                <a:rPr lang="en-US" b="1" dirty="0" err="1"/>
                <a:t>Desa</a:t>
              </a:r>
              <a:r>
                <a:rPr lang="en-US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78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Placeholder 8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3046413" y="3308350"/>
            <a:ext cx="1181100" cy="1181100"/>
          </a:xfrm>
        </p:spPr>
      </p:pic>
      <p:pic>
        <p:nvPicPr>
          <p:cNvPr id="90" name="Picture Placeholder 89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4864100" y="2362200"/>
            <a:ext cx="1181100" cy="1181100"/>
          </a:xfrm>
        </p:spPr>
      </p:pic>
      <p:pic>
        <p:nvPicPr>
          <p:cNvPr id="91" name="Picture Placeholder 90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1" r="22461"/>
          <a:stretch>
            <a:fillRect/>
          </a:stretch>
        </p:blipFill>
        <p:spPr>
          <a:xfrm>
            <a:off x="1223963" y="2386013"/>
            <a:ext cx="1181100" cy="1181100"/>
          </a:xfrm>
        </p:spPr>
      </p:pic>
      <p:pic>
        <p:nvPicPr>
          <p:cNvPr id="92" name="Picture Placeholder 91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8" r="16758"/>
          <a:stretch>
            <a:fillRect/>
          </a:stretch>
        </p:blipFill>
        <p:spPr>
          <a:xfrm>
            <a:off x="6678613" y="3355975"/>
            <a:ext cx="1181100" cy="1181100"/>
          </a:xfrm>
        </p:spPr>
      </p:pic>
      <p:sp>
        <p:nvSpPr>
          <p:cNvPr id="6" name="Freeform 5"/>
          <p:cNvSpPr/>
          <p:nvPr/>
        </p:nvSpPr>
        <p:spPr>
          <a:xfrm>
            <a:off x="7971107" y="1751715"/>
            <a:ext cx="4101734" cy="2822855"/>
          </a:xfrm>
          <a:custGeom>
            <a:avLst/>
            <a:gdLst>
              <a:gd name="connsiteX0" fmla="*/ 947956 w 3409950"/>
              <a:gd name="connsiteY0" fmla="*/ 0 h 2346762"/>
              <a:gd name="connsiteX1" fmla="*/ 947962 w 3409950"/>
              <a:gd name="connsiteY1" fmla="*/ 0 h 2346762"/>
              <a:gd name="connsiteX2" fmla="*/ 1895918 w 3409950"/>
              <a:gd name="connsiteY2" fmla="*/ 947956 h 2346762"/>
              <a:gd name="connsiteX3" fmla="*/ 1895918 w 3409950"/>
              <a:gd name="connsiteY3" fmla="*/ 1305303 h 2346762"/>
              <a:gd name="connsiteX4" fmla="*/ 1897099 w 3409950"/>
              <a:gd name="connsiteY4" fmla="*/ 1305303 h 2346762"/>
              <a:gd name="connsiteX5" fmla="*/ 1899090 w 3409950"/>
              <a:gd name="connsiteY5" fmla="*/ 1325061 h 2346762"/>
              <a:gd name="connsiteX6" fmla="*/ 2449632 w 3409950"/>
              <a:gd name="connsiteY6" fmla="*/ 1773766 h 2346762"/>
              <a:gd name="connsiteX7" fmla="*/ 2961063 w 3409950"/>
              <a:gd name="connsiteY7" fmla="*/ 1773766 h 2346762"/>
              <a:gd name="connsiteX8" fmla="*/ 2961063 w 3409950"/>
              <a:gd name="connsiteY8" fmla="*/ 1586767 h 2346762"/>
              <a:gd name="connsiteX9" fmla="*/ 3409950 w 3409950"/>
              <a:gd name="connsiteY9" fmla="*/ 1966765 h 2346762"/>
              <a:gd name="connsiteX10" fmla="*/ 2961063 w 3409950"/>
              <a:gd name="connsiteY10" fmla="*/ 2346762 h 2346762"/>
              <a:gd name="connsiteX11" fmla="*/ 2961063 w 3409950"/>
              <a:gd name="connsiteY11" fmla="*/ 2159763 h 2346762"/>
              <a:gd name="connsiteX12" fmla="*/ 2449632 w 3409950"/>
              <a:gd name="connsiteY12" fmla="*/ 2159763 h 2346762"/>
              <a:gd name="connsiteX13" fmla="*/ 1540899 w 3409950"/>
              <a:gd name="connsiteY13" fmla="*/ 1482540 h 2346762"/>
              <a:gd name="connsiteX14" fmla="*/ 1513585 w 3409950"/>
              <a:gd name="connsiteY14" fmla="*/ 1344244 h 2346762"/>
              <a:gd name="connsiteX15" fmla="*/ 1509921 w 3409950"/>
              <a:gd name="connsiteY15" fmla="*/ 1344244 h 2346762"/>
              <a:gd name="connsiteX16" fmla="*/ 1509921 w 3409950"/>
              <a:gd name="connsiteY16" fmla="*/ 1325697 h 2346762"/>
              <a:gd name="connsiteX17" fmla="*/ 1506570 w 3409950"/>
              <a:gd name="connsiteY17" fmla="*/ 1308730 h 2346762"/>
              <a:gd name="connsiteX18" fmla="*/ 1506397 w 3409950"/>
              <a:gd name="connsiteY18" fmla="*/ 1305303 h 2346762"/>
              <a:gd name="connsiteX19" fmla="*/ 1509921 w 3409950"/>
              <a:gd name="connsiteY19" fmla="*/ 1305303 h 2346762"/>
              <a:gd name="connsiteX20" fmla="*/ 1509921 w 3409950"/>
              <a:gd name="connsiteY20" fmla="*/ 947956 h 2346762"/>
              <a:gd name="connsiteX21" fmla="*/ 947962 w 3409950"/>
              <a:gd name="connsiteY21" fmla="*/ 385997 h 2346762"/>
              <a:gd name="connsiteX22" fmla="*/ 947956 w 3409950"/>
              <a:gd name="connsiteY22" fmla="*/ 385996 h 2346762"/>
              <a:gd name="connsiteX23" fmla="*/ 385997 w 3409950"/>
              <a:gd name="connsiteY23" fmla="*/ 947955 h 2346762"/>
              <a:gd name="connsiteX24" fmla="*/ 385996 w 3409950"/>
              <a:gd name="connsiteY24" fmla="*/ 1922675 h 2346762"/>
              <a:gd name="connsiteX25" fmla="*/ 0 w 3409950"/>
              <a:gd name="connsiteY25" fmla="*/ 1922675 h 2346762"/>
              <a:gd name="connsiteX26" fmla="*/ 0 w 3409950"/>
              <a:gd name="connsiteY26" fmla="*/ 947956 h 2346762"/>
              <a:gd name="connsiteX27" fmla="*/ 947956 w 3409950"/>
              <a:gd name="connsiteY27" fmla="*/ 0 h 234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409950" h="2346762">
                <a:moveTo>
                  <a:pt x="947956" y="0"/>
                </a:moveTo>
                <a:lnTo>
                  <a:pt x="947962" y="0"/>
                </a:lnTo>
                <a:cubicBezTo>
                  <a:pt x="1471504" y="0"/>
                  <a:pt x="1895918" y="424414"/>
                  <a:pt x="1895918" y="947956"/>
                </a:cubicBezTo>
                <a:lnTo>
                  <a:pt x="1895918" y="1305303"/>
                </a:lnTo>
                <a:lnTo>
                  <a:pt x="1897099" y="1305303"/>
                </a:lnTo>
                <a:lnTo>
                  <a:pt x="1899090" y="1325061"/>
                </a:lnTo>
                <a:cubicBezTo>
                  <a:pt x="1951491" y="1581137"/>
                  <a:pt x="2178066" y="1773766"/>
                  <a:pt x="2449632" y="1773766"/>
                </a:cubicBezTo>
                <a:lnTo>
                  <a:pt x="2961063" y="1773766"/>
                </a:lnTo>
                <a:lnTo>
                  <a:pt x="2961063" y="1586767"/>
                </a:lnTo>
                <a:lnTo>
                  <a:pt x="3409950" y="1966765"/>
                </a:lnTo>
                <a:lnTo>
                  <a:pt x="2961063" y="2346762"/>
                </a:lnTo>
                <a:lnTo>
                  <a:pt x="2961063" y="2159763"/>
                </a:lnTo>
                <a:lnTo>
                  <a:pt x="2449632" y="2159763"/>
                </a:lnTo>
                <a:cubicBezTo>
                  <a:pt x="2020165" y="2159763"/>
                  <a:pt x="1657401" y="1874170"/>
                  <a:pt x="1540899" y="1482540"/>
                </a:cubicBezTo>
                <a:lnTo>
                  <a:pt x="1513585" y="1344244"/>
                </a:lnTo>
                <a:lnTo>
                  <a:pt x="1509921" y="1344244"/>
                </a:lnTo>
                <a:lnTo>
                  <a:pt x="1509921" y="1325697"/>
                </a:lnTo>
                <a:lnTo>
                  <a:pt x="1506570" y="1308730"/>
                </a:lnTo>
                <a:lnTo>
                  <a:pt x="1506397" y="1305303"/>
                </a:lnTo>
                <a:lnTo>
                  <a:pt x="1509921" y="1305303"/>
                </a:lnTo>
                <a:lnTo>
                  <a:pt x="1509921" y="947956"/>
                </a:lnTo>
                <a:cubicBezTo>
                  <a:pt x="1509921" y="637595"/>
                  <a:pt x="1258323" y="385997"/>
                  <a:pt x="947962" y="385997"/>
                </a:cubicBezTo>
                <a:cubicBezTo>
                  <a:pt x="947960" y="385997"/>
                  <a:pt x="947958" y="385996"/>
                  <a:pt x="947956" y="385996"/>
                </a:cubicBezTo>
                <a:cubicBezTo>
                  <a:pt x="637595" y="385996"/>
                  <a:pt x="385997" y="637594"/>
                  <a:pt x="385997" y="947955"/>
                </a:cubicBezTo>
                <a:cubicBezTo>
                  <a:pt x="385997" y="1272862"/>
                  <a:pt x="385996" y="1597768"/>
                  <a:pt x="385996" y="1922675"/>
                </a:cubicBezTo>
                <a:lnTo>
                  <a:pt x="0" y="1922675"/>
                </a:lnTo>
                <a:lnTo>
                  <a:pt x="0" y="947956"/>
                </a:lnTo>
                <a:cubicBezTo>
                  <a:pt x="0" y="424414"/>
                  <a:pt x="424414" y="0"/>
                  <a:pt x="94795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7" name="U-Turn Arrow 6"/>
          <p:cNvSpPr/>
          <p:nvPr/>
        </p:nvSpPr>
        <p:spPr>
          <a:xfrm rot="10800000" flipH="1">
            <a:off x="6148495" y="2814366"/>
            <a:ext cx="2505483" cy="231273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8" name="U-Turn Arrow 7"/>
          <p:cNvSpPr/>
          <p:nvPr/>
        </p:nvSpPr>
        <p:spPr>
          <a:xfrm>
            <a:off x="4336166" y="1751717"/>
            <a:ext cx="2505483" cy="231273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9" name="U-Turn Arrow 8"/>
          <p:cNvSpPr/>
          <p:nvPr/>
        </p:nvSpPr>
        <p:spPr>
          <a:xfrm rot="10800000" flipH="1">
            <a:off x="2513554" y="2814366"/>
            <a:ext cx="2505483" cy="231273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15" name="Freeform 14"/>
          <p:cNvSpPr/>
          <p:nvPr/>
        </p:nvSpPr>
        <p:spPr>
          <a:xfrm rot="10800000">
            <a:off x="-1" y="1751716"/>
            <a:ext cx="3204903" cy="2585293"/>
          </a:xfrm>
          <a:custGeom>
            <a:avLst/>
            <a:gdLst>
              <a:gd name="connsiteX0" fmla="*/ 1134961 w 2664375"/>
              <a:gd name="connsiteY0" fmla="*/ 2149266 h 2149266"/>
              <a:gd name="connsiteX1" fmla="*/ 1134955 w 2664375"/>
              <a:gd name="connsiteY1" fmla="*/ 2149266 h 2149266"/>
              <a:gd name="connsiteX2" fmla="*/ 186999 w 2664375"/>
              <a:gd name="connsiteY2" fmla="*/ 1201310 h 2149266"/>
              <a:gd name="connsiteX3" fmla="*/ 186999 w 2664375"/>
              <a:gd name="connsiteY3" fmla="*/ 689879 h 2149266"/>
              <a:gd name="connsiteX4" fmla="*/ 0 w 2664375"/>
              <a:gd name="connsiteY4" fmla="*/ 689879 h 2149266"/>
              <a:gd name="connsiteX5" fmla="*/ 379997 w 2664375"/>
              <a:gd name="connsiteY5" fmla="*/ 240992 h 2149266"/>
              <a:gd name="connsiteX6" fmla="*/ 759995 w 2664375"/>
              <a:gd name="connsiteY6" fmla="*/ 689879 h 2149266"/>
              <a:gd name="connsiteX7" fmla="*/ 572996 w 2664375"/>
              <a:gd name="connsiteY7" fmla="*/ 689879 h 2149266"/>
              <a:gd name="connsiteX8" fmla="*/ 572996 w 2664375"/>
              <a:gd name="connsiteY8" fmla="*/ 1201310 h 2149266"/>
              <a:gd name="connsiteX9" fmla="*/ 1134955 w 2664375"/>
              <a:gd name="connsiteY9" fmla="*/ 1763269 h 2149266"/>
              <a:gd name="connsiteX10" fmla="*/ 1134961 w 2664375"/>
              <a:gd name="connsiteY10" fmla="*/ 1763270 h 2149266"/>
              <a:gd name="connsiteX11" fmla="*/ 1696920 w 2664375"/>
              <a:gd name="connsiteY11" fmla="*/ 1201311 h 2149266"/>
              <a:gd name="connsiteX12" fmla="*/ 1696920 w 2664375"/>
              <a:gd name="connsiteY12" fmla="*/ 851670 h 2149266"/>
              <a:gd name="connsiteX13" fmla="*/ 1694690 w 2664375"/>
              <a:gd name="connsiteY13" fmla="*/ 851670 h 2149266"/>
              <a:gd name="connsiteX14" fmla="*/ 1694722 w 2664375"/>
              <a:gd name="connsiteY14" fmla="*/ 851033 h 2149266"/>
              <a:gd name="connsiteX15" fmla="*/ 2637784 w 2664375"/>
              <a:gd name="connsiteY15" fmla="*/ 0 h 2149266"/>
              <a:gd name="connsiteX16" fmla="*/ 2637790 w 2664375"/>
              <a:gd name="connsiteY16" fmla="*/ 0 h 2149266"/>
              <a:gd name="connsiteX17" fmla="*/ 2664375 w 2664375"/>
              <a:gd name="connsiteY17" fmla="*/ 1259 h 2149266"/>
              <a:gd name="connsiteX18" fmla="*/ 2664375 w 2664375"/>
              <a:gd name="connsiteY18" fmla="*/ 388343 h 2149266"/>
              <a:gd name="connsiteX19" fmla="*/ 2637790 w 2664375"/>
              <a:gd name="connsiteY19" fmla="*/ 385997 h 2149266"/>
              <a:gd name="connsiteX20" fmla="*/ 2637784 w 2664375"/>
              <a:gd name="connsiteY20" fmla="*/ 385996 h 2149266"/>
              <a:gd name="connsiteX21" fmla="*/ 2087242 w 2664375"/>
              <a:gd name="connsiteY21" fmla="*/ 834701 h 2149266"/>
              <a:gd name="connsiteX22" fmla="*/ 2085531 w 2664375"/>
              <a:gd name="connsiteY22" fmla="*/ 851670 h 2149266"/>
              <a:gd name="connsiteX23" fmla="*/ 2082917 w 2664375"/>
              <a:gd name="connsiteY23" fmla="*/ 851670 h 2149266"/>
              <a:gd name="connsiteX24" fmla="*/ 2082917 w 2664375"/>
              <a:gd name="connsiteY24" fmla="*/ 1201310 h 2149266"/>
              <a:gd name="connsiteX25" fmla="*/ 1134961 w 2664375"/>
              <a:gd name="connsiteY25" fmla="*/ 2149266 h 214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64375" h="2149266">
                <a:moveTo>
                  <a:pt x="1134961" y="2149266"/>
                </a:moveTo>
                <a:lnTo>
                  <a:pt x="1134955" y="2149266"/>
                </a:lnTo>
                <a:cubicBezTo>
                  <a:pt x="611413" y="2149266"/>
                  <a:pt x="186999" y="1724852"/>
                  <a:pt x="186999" y="1201310"/>
                </a:cubicBezTo>
                <a:lnTo>
                  <a:pt x="186999" y="689879"/>
                </a:lnTo>
                <a:lnTo>
                  <a:pt x="0" y="689879"/>
                </a:lnTo>
                <a:lnTo>
                  <a:pt x="379997" y="240992"/>
                </a:lnTo>
                <a:lnTo>
                  <a:pt x="759995" y="689879"/>
                </a:lnTo>
                <a:lnTo>
                  <a:pt x="572996" y="689879"/>
                </a:lnTo>
                <a:lnTo>
                  <a:pt x="572996" y="1201310"/>
                </a:lnTo>
                <a:cubicBezTo>
                  <a:pt x="572996" y="1511671"/>
                  <a:pt x="824594" y="1763269"/>
                  <a:pt x="1134955" y="1763269"/>
                </a:cubicBezTo>
                <a:cubicBezTo>
                  <a:pt x="1134957" y="1763269"/>
                  <a:pt x="1134959" y="1763270"/>
                  <a:pt x="1134961" y="1763270"/>
                </a:cubicBezTo>
                <a:cubicBezTo>
                  <a:pt x="1445322" y="1763270"/>
                  <a:pt x="1696920" y="1511672"/>
                  <a:pt x="1696920" y="1201311"/>
                </a:cubicBezTo>
                <a:lnTo>
                  <a:pt x="1696920" y="851670"/>
                </a:lnTo>
                <a:lnTo>
                  <a:pt x="1694690" y="851670"/>
                </a:lnTo>
                <a:lnTo>
                  <a:pt x="1694722" y="851033"/>
                </a:lnTo>
                <a:cubicBezTo>
                  <a:pt x="1743267" y="373020"/>
                  <a:pt x="2146963" y="0"/>
                  <a:pt x="2637784" y="0"/>
                </a:cubicBezTo>
                <a:lnTo>
                  <a:pt x="2637790" y="0"/>
                </a:lnTo>
                <a:lnTo>
                  <a:pt x="2664375" y="1259"/>
                </a:lnTo>
                <a:lnTo>
                  <a:pt x="2664375" y="388343"/>
                </a:lnTo>
                <a:lnTo>
                  <a:pt x="2637790" y="385997"/>
                </a:lnTo>
                <a:cubicBezTo>
                  <a:pt x="2637788" y="385997"/>
                  <a:pt x="2637786" y="385996"/>
                  <a:pt x="2637784" y="385996"/>
                </a:cubicBezTo>
                <a:cubicBezTo>
                  <a:pt x="2366218" y="385996"/>
                  <a:pt x="2139643" y="578626"/>
                  <a:pt x="2087242" y="834701"/>
                </a:cubicBezTo>
                <a:lnTo>
                  <a:pt x="2085531" y="851670"/>
                </a:lnTo>
                <a:lnTo>
                  <a:pt x="2082917" y="851670"/>
                </a:lnTo>
                <a:lnTo>
                  <a:pt x="2082917" y="1201310"/>
                </a:lnTo>
                <a:cubicBezTo>
                  <a:pt x="2082917" y="1724852"/>
                  <a:pt x="1658503" y="2149266"/>
                  <a:pt x="1134961" y="21492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10093556" y="4786738"/>
            <a:ext cx="1716156" cy="6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Fase</a:t>
            </a:r>
            <a:r>
              <a:rPr lang="en-US" sz="1800" b="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Kemandirian</a:t>
            </a:r>
            <a:r>
              <a:rPr lang="en-US" sz="1800" b="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/ Exit Strategy </a:t>
            </a: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dengan</a:t>
            </a:r>
            <a:r>
              <a:rPr lang="en-US" sz="1800" b="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pendampingan</a:t>
            </a:r>
            <a:endParaRPr lang="en-US" sz="1800" b="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9788692" y="4545664"/>
            <a:ext cx="720150" cy="3686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7200" b="0" dirty="0">
                <a:solidFill>
                  <a:schemeClr val="accent5"/>
                </a:solidFill>
                <a:latin typeface="Roboto Medium" charset="0"/>
                <a:ea typeface="Roboto Medium" charset="0"/>
                <a:cs typeface="Roboto Medium" charset="0"/>
              </a:rPr>
              <a:t>“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11538598" y="6392460"/>
            <a:ext cx="720150" cy="3686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7200" b="0" dirty="0">
                <a:solidFill>
                  <a:schemeClr val="accent5"/>
                </a:solidFill>
                <a:latin typeface="Roboto Medium" charset="0"/>
                <a:ea typeface="Roboto Medium" charset="0"/>
                <a:cs typeface="Roboto Medium" charset="0"/>
              </a:rPr>
              <a:t>”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407648" y="5251195"/>
            <a:ext cx="4039961" cy="1403723"/>
            <a:chOff x="407648" y="5251195"/>
            <a:chExt cx="4039961" cy="1403723"/>
          </a:xfrm>
        </p:grpSpPr>
        <p:grpSp>
          <p:nvGrpSpPr>
            <p:cNvPr id="98" name="Group 97"/>
            <p:cNvGrpSpPr/>
            <p:nvPr/>
          </p:nvGrpSpPr>
          <p:grpSpPr>
            <a:xfrm>
              <a:off x="407648" y="5257800"/>
              <a:ext cx="3837950" cy="1397118"/>
              <a:chOff x="6571442" y="2101176"/>
              <a:chExt cx="2389605" cy="1029968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6571442" y="2101176"/>
                <a:ext cx="2389605" cy="1029968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itle 3"/>
              <p:cNvSpPr txBox="1">
                <a:spLocks/>
              </p:cNvSpPr>
              <p:nvPr/>
            </p:nvSpPr>
            <p:spPr>
              <a:xfrm>
                <a:off x="6589225" y="2200513"/>
                <a:ext cx="2371822" cy="538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sz="1000" b="0" dirty="0" err="1"/>
                  <a:t>Revitalisasi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Kampung</a:t>
                </a:r>
                <a:r>
                  <a:rPr lang="en-US" sz="1000" b="0" dirty="0"/>
                  <a:t> Asap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000" b="0" dirty="0" err="1"/>
                  <a:t>Renovasi</a:t>
                </a:r>
                <a:r>
                  <a:rPr lang="en-US" sz="1000" b="0" dirty="0"/>
                  <a:t> 88 </a:t>
                </a:r>
                <a:r>
                  <a:rPr lang="en-US" sz="1000" b="0" dirty="0" err="1"/>
                  <a:t>Rumah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Ikan</a:t>
                </a:r>
                <a:r>
                  <a:rPr lang="en-US" sz="1000" b="0" dirty="0"/>
                  <a:t> Asap di </a:t>
                </a:r>
                <a:r>
                  <a:rPr lang="en-US" sz="1000" b="0" dirty="0" err="1"/>
                  <a:t>Desa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Penatarsewu</a:t>
                </a:r>
                <a:endParaRPr lang="en-US" sz="10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000" b="0" dirty="0" err="1"/>
                  <a:t>Bantuan</a:t>
                </a:r>
                <a:r>
                  <a:rPr lang="en-US" sz="1000" b="0" dirty="0"/>
                  <a:t> 40 cooler box </a:t>
                </a:r>
                <a:r>
                  <a:rPr lang="en-US" sz="1000" b="0" dirty="0" err="1"/>
                  <a:t>untuk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Petambak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Ikan</a:t>
                </a:r>
                <a:endParaRPr lang="en-US" sz="10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000" b="0" dirty="0" err="1"/>
                  <a:t>Bahan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bakar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alternatif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arang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menjadi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batok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kelapa</a:t>
                </a:r>
                <a:endParaRPr lang="en-US" sz="10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000" b="0" dirty="0" err="1"/>
                  <a:t>Penanaman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pohon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untuk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penghijauan</a:t>
                </a:r>
                <a:endParaRPr lang="en-US" sz="1000" b="0" dirty="0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6571442" y="2107826"/>
                <a:ext cx="2389605" cy="86209"/>
              </a:xfrm>
              <a:prstGeom prst="roundRect">
                <a:avLst>
                  <a:gd name="adj" fmla="val 2744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4325689" y="5251195"/>
              <a:ext cx="121920" cy="1219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97474" y="710978"/>
            <a:ext cx="4048124" cy="905638"/>
            <a:chOff x="197474" y="710978"/>
            <a:chExt cx="4048124" cy="905638"/>
          </a:xfrm>
        </p:grpSpPr>
        <p:grpSp>
          <p:nvGrpSpPr>
            <p:cNvPr id="32" name="Group 31"/>
            <p:cNvGrpSpPr/>
            <p:nvPr/>
          </p:nvGrpSpPr>
          <p:grpSpPr>
            <a:xfrm>
              <a:off x="407648" y="740039"/>
              <a:ext cx="3837950" cy="876577"/>
              <a:chOff x="6571442" y="2101176"/>
              <a:chExt cx="2389605" cy="876577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6571442" y="2101176"/>
                <a:ext cx="2389605" cy="876577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itle 3"/>
              <p:cNvSpPr txBox="1">
                <a:spLocks/>
              </p:cNvSpPr>
              <p:nvPr/>
            </p:nvSpPr>
            <p:spPr>
              <a:xfrm>
                <a:off x="6589225" y="2176656"/>
                <a:ext cx="2371822" cy="538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000" b="0" dirty="0" err="1"/>
                  <a:t>Rintisan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penataan</a:t>
                </a:r>
                <a:r>
                  <a:rPr lang="en-US" sz="1000" b="0" dirty="0"/>
                  <a:t> Program </a:t>
                </a:r>
                <a:r>
                  <a:rPr lang="en-US" sz="1000" b="0" dirty="0" err="1"/>
                  <a:t>Penatarsewu</a:t>
                </a:r>
                <a:r>
                  <a:rPr lang="en-US" sz="1000" b="0" dirty="0"/>
                  <a:t> – </a:t>
                </a:r>
                <a:r>
                  <a:rPr lang="en-US" sz="1000" b="0" dirty="0" err="1"/>
                  <a:t>Daya</a:t>
                </a:r>
                <a:r>
                  <a:rPr lang="en-US" sz="1000" b="0" dirty="0"/>
                  <a:t> Dari </a:t>
                </a:r>
                <a:r>
                  <a:rPr lang="en-US" sz="1000" b="0" dirty="0" err="1"/>
                  <a:t>Hati</a:t>
                </a:r>
                <a:endParaRPr lang="en-US" sz="1000" b="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000" b="0" dirty="0" err="1"/>
                  <a:t>Bantuan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infrastruktur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Gapura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Desa</a:t>
                </a:r>
                <a:endParaRPr lang="en-US" sz="1000" b="0" dirty="0"/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000" b="0" dirty="0" err="1"/>
                  <a:t>Pemetaan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potensi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pengembangan</a:t>
                </a:r>
                <a:r>
                  <a:rPr lang="en-US" sz="1000" b="0" dirty="0"/>
                  <a:t> Program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6571442" y="2107826"/>
                <a:ext cx="2389605" cy="86209"/>
              </a:xfrm>
              <a:prstGeom prst="roundRect">
                <a:avLst>
                  <a:gd name="adj" fmla="val 274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97474" y="710978"/>
              <a:ext cx="121920" cy="1219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821793" y="2035201"/>
            <a:ext cx="2078182" cy="207818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2017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532672" y="2624397"/>
            <a:ext cx="2285999" cy="2286000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2018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433153" y="2035201"/>
            <a:ext cx="2078182" cy="207818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2019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144032" y="2624397"/>
            <a:ext cx="2285999" cy="2286000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2020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4628972" y="233294"/>
            <a:ext cx="7269701" cy="1411839"/>
            <a:chOff x="4628972" y="233294"/>
            <a:chExt cx="7269701" cy="1411839"/>
          </a:xfrm>
        </p:grpSpPr>
        <p:grpSp>
          <p:nvGrpSpPr>
            <p:cNvPr id="106" name="Group 105"/>
            <p:cNvGrpSpPr/>
            <p:nvPr/>
          </p:nvGrpSpPr>
          <p:grpSpPr>
            <a:xfrm>
              <a:off x="4805481" y="237762"/>
              <a:ext cx="7093192" cy="1407371"/>
              <a:chOff x="6571442" y="2101176"/>
              <a:chExt cx="2389605" cy="1086173"/>
            </a:xfrm>
          </p:grpSpPr>
          <p:sp>
            <p:nvSpPr>
              <p:cNvPr id="107" name="Rounded Rectangle 106"/>
              <p:cNvSpPr/>
              <p:nvPr/>
            </p:nvSpPr>
            <p:spPr>
              <a:xfrm>
                <a:off x="6571442" y="2101176"/>
                <a:ext cx="2389605" cy="1086173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itle 3"/>
              <p:cNvSpPr txBox="1">
                <a:spLocks/>
              </p:cNvSpPr>
              <p:nvPr/>
            </p:nvSpPr>
            <p:spPr>
              <a:xfrm>
                <a:off x="6589225" y="2186347"/>
                <a:ext cx="2371822" cy="538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000" b="0" dirty="0" err="1"/>
                  <a:t>Lanjutan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penanaman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pohon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penghijauan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dan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perhitungan</a:t>
                </a:r>
                <a:r>
                  <a:rPr lang="en-US" sz="1000" b="0" dirty="0"/>
                  <a:t> carbon balance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000" b="0" dirty="0" err="1"/>
                  <a:t>Pendampingan</a:t>
                </a:r>
                <a:r>
                  <a:rPr lang="en-US" sz="1000" b="0" dirty="0"/>
                  <a:t> &amp; </a:t>
                </a:r>
                <a:r>
                  <a:rPr lang="en-US" sz="1000" b="0" dirty="0" err="1"/>
                  <a:t>Pembentukan</a:t>
                </a:r>
                <a:r>
                  <a:rPr lang="en-US" sz="1000" b="0" dirty="0"/>
                  <a:t> BUMDES </a:t>
                </a:r>
                <a:r>
                  <a:rPr lang="en-US" sz="1000" b="0" dirty="0" err="1"/>
                  <a:t>Desa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Penatarsewu</a:t>
                </a:r>
                <a:endParaRPr lang="en-US" sz="10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000" b="0" dirty="0" err="1"/>
                  <a:t>Pelatihan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Manajemen</a:t>
                </a:r>
                <a:r>
                  <a:rPr lang="en-US" sz="1000" b="0" dirty="0"/>
                  <a:t> Resto </a:t>
                </a:r>
                <a:r>
                  <a:rPr lang="en-US" sz="1000" b="0" dirty="0" err="1"/>
                  <a:t>Apung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kepada</a:t>
                </a:r>
                <a:r>
                  <a:rPr lang="en-US" sz="1000" b="0" dirty="0"/>
                  <a:t> 25 orang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000" b="0" dirty="0" err="1"/>
                  <a:t>Inovasi</a:t>
                </a:r>
                <a:r>
                  <a:rPr lang="en-US" sz="1000" b="0" dirty="0"/>
                  <a:t> Green Resto (</a:t>
                </a:r>
                <a:r>
                  <a:rPr lang="en-US" sz="1000" b="0" dirty="0" err="1"/>
                  <a:t>Pemasangan</a:t>
                </a:r>
                <a:r>
                  <a:rPr lang="en-US" sz="1000" b="0" dirty="0"/>
                  <a:t> Solar </a:t>
                </a:r>
                <a:r>
                  <a:rPr lang="en-US" sz="1000" b="0" dirty="0" err="1"/>
                  <a:t>cel</a:t>
                </a:r>
                <a:r>
                  <a:rPr lang="en-US" sz="1000" b="0" dirty="0"/>
                  <a:t>, Treatment Air </a:t>
                </a:r>
                <a:r>
                  <a:rPr lang="en-US" sz="1000" b="0" dirty="0" err="1"/>
                  <a:t>buangan</a:t>
                </a:r>
                <a:r>
                  <a:rPr lang="en-US" sz="1000" b="0" dirty="0"/>
                  <a:t>, </a:t>
                </a:r>
                <a:r>
                  <a:rPr lang="en-US" sz="1000" b="0" dirty="0" err="1"/>
                  <a:t>pengelolaan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sisa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makanan</a:t>
                </a:r>
                <a:r>
                  <a:rPr lang="en-US" sz="1000" b="0" dirty="0"/>
                  <a:t>, Resto ANTI PLASTIK.</a:t>
                </a:r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000" b="0" dirty="0"/>
                  <a:t>Resto </a:t>
                </a:r>
                <a:r>
                  <a:rPr lang="en-US" sz="1000" b="0" dirty="0" err="1"/>
                  <a:t>Apung</a:t>
                </a:r>
                <a:r>
                  <a:rPr lang="en-US" sz="1000" b="0" dirty="0"/>
                  <a:t> (</a:t>
                </a:r>
                <a:r>
                  <a:rPr lang="en-US" sz="1000" b="0" dirty="0" err="1"/>
                  <a:t>tempat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pancing</a:t>
                </a:r>
                <a:r>
                  <a:rPr lang="en-US" sz="1000" b="0" dirty="0"/>
                  <a:t>, arena </a:t>
                </a:r>
                <a:r>
                  <a:rPr lang="en-US" sz="1000" b="0" dirty="0" err="1"/>
                  <a:t>permainan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anak</a:t>
                </a:r>
                <a:r>
                  <a:rPr lang="en-US" sz="1000" b="0" dirty="0"/>
                  <a:t>, </a:t>
                </a:r>
                <a:r>
                  <a:rPr lang="en-US" sz="1000" b="0" dirty="0" err="1"/>
                  <a:t>dPengembanganan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mushola</a:t>
                </a:r>
                <a:r>
                  <a:rPr lang="en-US" sz="1000" b="0" dirty="0"/>
                  <a:t>)</a:t>
                </a:r>
              </a:p>
            </p:txBody>
          </p:sp>
          <p:sp>
            <p:nvSpPr>
              <p:cNvPr id="109" name="Rounded Rectangle 108"/>
              <p:cNvSpPr/>
              <p:nvPr/>
            </p:nvSpPr>
            <p:spPr>
              <a:xfrm>
                <a:off x="6571442" y="2107826"/>
                <a:ext cx="2389605" cy="86209"/>
              </a:xfrm>
              <a:prstGeom prst="roundRect">
                <a:avLst>
                  <a:gd name="adj" fmla="val 2744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4628972" y="233294"/>
              <a:ext cx="121920" cy="12192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862746" y="5254111"/>
            <a:ext cx="2998842" cy="1245822"/>
            <a:chOff x="5862746" y="5254111"/>
            <a:chExt cx="2998842" cy="1245822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739668" y="5254111"/>
              <a:ext cx="121920" cy="1219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5862746" y="5257800"/>
              <a:ext cx="2812834" cy="1242133"/>
              <a:chOff x="6571442" y="2101176"/>
              <a:chExt cx="2389605" cy="730279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6571442" y="2101176"/>
                <a:ext cx="2389605" cy="730279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itle 3"/>
              <p:cNvSpPr txBox="1">
                <a:spLocks/>
              </p:cNvSpPr>
              <p:nvPr/>
            </p:nvSpPr>
            <p:spPr>
              <a:xfrm>
                <a:off x="6589225" y="2200513"/>
                <a:ext cx="2371822" cy="538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000" b="0" dirty="0" err="1"/>
                  <a:t>Integrasi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Seluruh</a:t>
                </a:r>
                <a:r>
                  <a:rPr lang="en-US" sz="1000" b="0" dirty="0"/>
                  <a:t> Program CSR/</a:t>
                </a:r>
                <a:r>
                  <a:rPr lang="en-US" sz="1000" b="0" dirty="0" err="1"/>
                  <a:t>Comdev</a:t>
                </a:r>
                <a:endParaRPr lang="en-US" sz="1000" b="0" dirty="0"/>
              </a:p>
              <a:p>
                <a:pPr marL="342900" indent="-342900">
                  <a:lnSpc>
                    <a:spcPct val="150000"/>
                  </a:lnSpc>
                  <a:buAutoNum type="arabicPeriod"/>
                </a:pPr>
                <a:r>
                  <a:rPr lang="en-US" sz="1000" b="0" dirty="0" err="1"/>
                  <a:t>Penguatan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aspek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lingkungan</a:t>
                </a:r>
                <a:r>
                  <a:rPr lang="en-US" sz="1000" b="0" dirty="0"/>
                  <a:t> (</a:t>
                </a:r>
                <a:r>
                  <a:rPr lang="en-US" sz="1000" b="0" dirty="0" err="1"/>
                  <a:t>pemanfaatan</a:t>
                </a:r>
                <a:r>
                  <a:rPr lang="en-US" sz="1000" b="0" dirty="0"/>
                  <a:t> air </a:t>
                </a:r>
                <a:r>
                  <a:rPr lang="en-US" sz="1000" b="0" dirty="0" err="1"/>
                  <a:t>hujan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dan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pengolahan</a:t>
                </a:r>
                <a:r>
                  <a:rPr lang="en-US" sz="1000" b="0" dirty="0"/>
                  <a:t> </a:t>
                </a:r>
                <a:r>
                  <a:rPr lang="en-US" sz="1000" b="0" dirty="0" err="1"/>
                  <a:t>sampah</a:t>
                </a:r>
                <a:r>
                  <a:rPr lang="en-US" sz="1000" b="0" dirty="0"/>
                  <a:t> organic)</a:t>
                </a: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6571442" y="2107826"/>
                <a:ext cx="2389605" cy="86209"/>
              </a:xfrm>
              <a:prstGeom prst="roundRect">
                <a:avLst>
                  <a:gd name="adj" fmla="val 2744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4" name="TextBox 113"/>
          <p:cNvSpPr txBox="1"/>
          <p:nvPr/>
        </p:nvSpPr>
        <p:spPr>
          <a:xfrm>
            <a:off x="12381091" y="2035201"/>
            <a:ext cx="2078182" cy="207818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2021</a:t>
            </a: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C553E116-F54D-7746-8A99-CF7D289957FC}"/>
              </a:ext>
            </a:extLst>
          </p:cNvPr>
          <p:cNvSpPr txBox="1">
            <a:spLocks/>
          </p:cNvSpPr>
          <p:nvPr/>
        </p:nvSpPr>
        <p:spPr>
          <a:xfrm>
            <a:off x="319394" y="173301"/>
            <a:ext cx="3242412" cy="423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Roadmap</a:t>
            </a:r>
          </a:p>
        </p:txBody>
      </p:sp>
      <p:sp>
        <p:nvSpPr>
          <p:cNvPr id="116" name="Title 3"/>
          <p:cNvSpPr txBox="1">
            <a:spLocks/>
          </p:cNvSpPr>
          <p:nvPr/>
        </p:nvSpPr>
        <p:spPr>
          <a:xfrm>
            <a:off x="10093556" y="3970732"/>
            <a:ext cx="1716156" cy="6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82000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466" y="2294600"/>
            <a:ext cx="2971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awalnya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r>
              <a:rPr lang="en-US" sz="1600" dirty="0"/>
              <a:t> </a:t>
            </a:r>
            <a:r>
              <a:rPr lang="en-US" sz="1600" dirty="0" err="1"/>
              <a:t>menggantungkan</a:t>
            </a:r>
            <a:r>
              <a:rPr lang="en-US" sz="1600" dirty="0"/>
              <a:t> </a:t>
            </a:r>
            <a:r>
              <a:rPr lang="en-US" sz="1600" dirty="0" err="1"/>
              <a:t>hidupnya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tambak</a:t>
            </a:r>
            <a:r>
              <a:rPr lang="en-US" sz="1600" dirty="0"/>
              <a:t> </a:t>
            </a:r>
            <a:r>
              <a:rPr lang="en-US" sz="1600" dirty="0" err="1"/>
              <a:t>udang</a:t>
            </a:r>
            <a:r>
              <a:rPr lang="en-US" sz="1600" dirty="0"/>
              <a:t> </a:t>
            </a:r>
            <a:r>
              <a:rPr lang="en-US" sz="1600" dirty="0" err="1"/>
              <a:t>windu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ikan</a:t>
            </a:r>
            <a:r>
              <a:rPr lang="en-US" sz="1600" dirty="0"/>
              <a:t> </a:t>
            </a:r>
            <a:r>
              <a:rPr lang="en-US" sz="1600" dirty="0" err="1"/>
              <a:t>bandeng</a:t>
            </a:r>
            <a:r>
              <a:rPr lang="en-US" sz="1600" dirty="0"/>
              <a:t> </a:t>
            </a:r>
            <a:r>
              <a:rPr lang="en-US" sz="1600" dirty="0" err="1"/>
              <a:t>semata</a:t>
            </a:r>
            <a:r>
              <a:rPr lang="en-US" sz="1600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5103" y="2878438"/>
            <a:ext cx="351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Pertagas</a:t>
            </a:r>
            <a:r>
              <a:rPr lang="en-US" sz="1600" dirty="0"/>
              <a:t> </a:t>
            </a:r>
            <a:r>
              <a:rPr lang="en-US" sz="1600" dirty="0" err="1"/>
              <a:t>hadir</a:t>
            </a:r>
            <a:r>
              <a:rPr lang="en-US" sz="1600" dirty="0"/>
              <a:t> </a:t>
            </a:r>
            <a:r>
              <a:rPr lang="en-US" sz="1600" dirty="0" err="1"/>
              <a:t>memberikan</a:t>
            </a:r>
            <a:r>
              <a:rPr lang="en-US" sz="1600" dirty="0"/>
              <a:t> </a:t>
            </a:r>
            <a:r>
              <a:rPr lang="en-US" sz="1600" dirty="0" err="1"/>
              <a:t>penyuluhan</a:t>
            </a:r>
            <a:r>
              <a:rPr lang="en-US" sz="1600" dirty="0"/>
              <a:t> </a:t>
            </a:r>
            <a:r>
              <a:rPr lang="en-US" sz="1600" dirty="0" err="1"/>
              <a:t>kepada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371880" y="3047714"/>
            <a:ext cx="344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Bersama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Kementrian</a:t>
            </a:r>
            <a:r>
              <a:rPr lang="en-US" sz="1600" dirty="0"/>
              <a:t> </a:t>
            </a:r>
            <a:r>
              <a:rPr lang="en-US" sz="1600" dirty="0" err="1"/>
              <a:t>Kelautan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Perikanan</a:t>
            </a:r>
            <a:r>
              <a:rPr lang="en-US" sz="1600" dirty="0"/>
              <a:t>, </a:t>
            </a:r>
            <a:r>
              <a:rPr lang="en-US" sz="1600" dirty="0" err="1"/>
              <a:t>menemukan</a:t>
            </a:r>
            <a:r>
              <a:rPr lang="en-US" sz="1600" dirty="0"/>
              <a:t> </a:t>
            </a:r>
            <a:r>
              <a:rPr lang="en-US" sz="1600" dirty="0" err="1"/>
              <a:t>potensi</a:t>
            </a:r>
            <a:r>
              <a:rPr lang="en-US" sz="1600" dirty="0"/>
              <a:t> </a:t>
            </a:r>
            <a:r>
              <a:rPr lang="en-US" sz="1600" dirty="0" err="1"/>
              <a:t>budidaya</a:t>
            </a:r>
            <a:r>
              <a:rPr lang="en-US" sz="1600" dirty="0"/>
              <a:t> </a:t>
            </a:r>
            <a:r>
              <a:rPr lang="en-US" sz="1600" dirty="0" err="1"/>
              <a:t>rumput</a:t>
            </a:r>
            <a:r>
              <a:rPr lang="en-US" sz="1600" dirty="0"/>
              <a:t> </a:t>
            </a:r>
            <a:r>
              <a:rPr lang="en-US" sz="1600" dirty="0" err="1"/>
              <a:t>laut</a:t>
            </a:r>
            <a:r>
              <a:rPr lang="en-US" sz="1600" dirty="0"/>
              <a:t> </a:t>
            </a:r>
            <a:r>
              <a:rPr lang="en-US" sz="1600" i="1" dirty="0" err="1"/>
              <a:t>Gracilaria</a:t>
            </a:r>
            <a:r>
              <a:rPr lang="en-US" sz="1600" i="1" dirty="0"/>
              <a:t> </a:t>
            </a:r>
            <a:r>
              <a:rPr lang="en-US" sz="1600" i="1" dirty="0" err="1"/>
              <a:t>sp</a:t>
            </a:r>
            <a:endParaRPr lang="en-US" sz="1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583" y="585043"/>
            <a:ext cx="3823797" cy="2248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6469" t="13537" r="14177" b="16265"/>
          <a:stretch/>
        </p:blipFill>
        <p:spPr>
          <a:xfrm>
            <a:off x="363757" y="585043"/>
            <a:ext cx="3395883" cy="1526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2"/>
          <a:stretch/>
        </p:blipFill>
        <p:spPr>
          <a:xfrm>
            <a:off x="4060376" y="585043"/>
            <a:ext cx="3803124" cy="22481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Oval 22"/>
          <p:cNvSpPr/>
          <p:nvPr/>
        </p:nvSpPr>
        <p:spPr>
          <a:xfrm>
            <a:off x="1859957" y="76400"/>
            <a:ext cx="403481" cy="40348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Oval 23"/>
          <p:cNvSpPr/>
          <p:nvPr/>
        </p:nvSpPr>
        <p:spPr>
          <a:xfrm>
            <a:off x="5760197" y="-53166"/>
            <a:ext cx="403481" cy="40348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5" name="Oval 24"/>
          <p:cNvSpPr/>
          <p:nvPr/>
        </p:nvSpPr>
        <p:spPr>
          <a:xfrm>
            <a:off x="9893740" y="-53166"/>
            <a:ext cx="403481" cy="403481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8D6B9D-EF14-8543-8A41-330BA3B16FAA}"/>
              </a:ext>
            </a:extLst>
          </p:cNvPr>
          <p:cNvSpPr/>
          <p:nvPr/>
        </p:nvSpPr>
        <p:spPr>
          <a:xfrm>
            <a:off x="1004876" y="3684195"/>
            <a:ext cx="3118544" cy="3010103"/>
          </a:xfrm>
          <a:prstGeom prst="roundRect">
            <a:avLst/>
          </a:prstGeom>
          <a:solidFill>
            <a:srgbClr val="9E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E378A-19CB-7843-B720-B38EB08353C6}"/>
              </a:ext>
            </a:extLst>
          </p:cNvPr>
          <p:cNvSpPr txBox="1"/>
          <p:nvPr/>
        </p:nvSpPr>
        <p:spPr>
          <a:xfrm>
            <a:off x="1154817" y="4824237"/>
            <a:ext cx="27722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Desa</a:t>
            </a:r>
            <a:r>
              <a:rPr lang="en-US" sz="2000" b="1" dirty="0"/>
              <a:t> </a:t>
            </a:r>
            <a:r>
              <a:rPr lang="en-US" sz="2000" b="1" dirty="0" err="1"/>
              <a:t>Kupang</a:t>
            </a:r>
            <a:endParaRPr lang="en-US" sz="2000" b="1" dirty="0"/>
          </a:p>
          <a:p>
            <a:r>
              <a:rPr lang="en-US" sz="2000" b="1" dirty="0"/>
              <a:t>500 Ha</a:t>
            </a:r>
            <a:br>
              <a:rPr lang="en-US" sz="1400" dirty="0"/>
            </a:br>
            <a:r>
              <a:rPr lang="en-US" sz="1400" dirty="0" err="1"/>
              <a:t>Alih</a:t>
            </a:r>
            <a:r>
              <a:rPr lang="en-US" sz="1400" dirty="0"/>
              <a:t> </a:t>
            </a:r>
            <a:r>
              <a:rPr lang="en-US" sz="1400" dirty="0" err="1"/>
              <a:t>fungsi</a:t>
            </a:r>
            <a:r>
              <a:rPr lang="en-US" sz="1400" dirty="0"/>
              <a:t> </a:t>
            </a:r>
            <a:r>
              <a:rPr lang="en-US" sz="1400" dirty="0" err="1"/>
              <a:t>tambak</a:t>
            </a:r>
            <a:r>
              <a:rPr lang="en-US" sz="1400" dirty="0"/>
              <a:t> </a:t>
            </a:r>
            <a:r>
              <a:rPr lang="en-US" sz="1400" dirty="0" err="1"/>
              <a:t>udang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</a:t>
            </a:r>
            <a:r>
              <a:rPr lang="en-US" sz="1400" dirty="0" err="1"/>
              <a:t>rumput</a:t>
            </a:r>
            <a:r>
              <a:rPr lang="en-US" sz="1400" dirty="0"/>
              <a:t> </a:t>
            </a:r>
            <a:r>
              <a:rPr lang="en-US" sz="1400" dirty="0" err="1"/>
              <a:t>laut</a:t>
            </a:r>
            <a:br>
              <a:rPr lang="en-US" sz="1400" dirty="0"/>
            </a:br>
            <a:endParaRPr lang="en-US" sz="1400" dirty="0"/>
          </a:p>
          <a:p>
            <a:r>
              <a:rPr lang="en-US" sz="2000" b="1" dirty="0"/>
              <a:t>300 Ton/</a:t>
            </a:r>
            <a:r>
              <a:rPr lang="en-US" sz="2000" b="1" dirty="0" err="1"/>
              <a:t>bulan</a:t>
            </a:r>
            <a:br>
              <a:rPr lang="en-US" sz="1400" dirty="0"/>
            </a:br>
            <a:r>
              <a:rPr lang="en-US" sz="1400" dirty="0" err="1"/>
              <a:t>kebutuhan</a:t>
            </a:r>
            <a:r>
              <a:rPr lang="en-US" sz="1400" dirty="0"/>
              <a:t> industry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Negeri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0DABA6-F7DF-D14A-A680-7698DED4B3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9" t="13537" r="14177" b="16265"/>
          <a:stretch/>
        </p:blipFill>
        <p:spPr>
          <a:xfrm rot="21214879">
            <a:off x="1027910" y="3325575"/>
            <a:ext cx="3108841" cy="1397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40DA74-0E34-4C42-BDB3-6F8A718A4D44}"/>
              </a:ext>
            </a:extLst>
          </p:cNvPr>
          <p:cNvSpPr/>
          <p:nvPr/>
        </p:nvSpPr>
        <p:spPr>
          <a:xfrm>
            <a:off x="8371880" y="3832490"/>
            <a:ext cx="2628111" cy="3010103"/>
          </a:xfrm>
          <a:prstGeom prst="roundRect">
            <a:avLst/>
          </a:prstGeom>
          <a:solidFill>
            <a:srgbClr val="9E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F23D767-9644-704A-97A2-B7668E4A9A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3" b="28385"/>
          <a:stretch/>
        </p:blipFill>
        <p:spPr>
          <a:xfrm>
            <a:off x="6488052" y="3878711"/>
            <a:ext cx="2120309" cy="2551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B5118F5-B73F-1A4A-BC76-F8BAAF6EDCAB}"/>
              </a:ext>
            </a:extLst>
          </p:cNvPr>
          <p:cNvSpPr txBox="1"/>
          <p:nvPr/>
        </p:nvSpPr>
        <p:spPr>
          <a:xfrm>
            <a:off x="8800298" y="3999974"/>
            <a:ext cx="208656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26 </a:t>
            </a:r>
            <a:r>
              <a:rPr lang="en-US" sz="2400" b="1" dirty="0" err="1"/>
              <a:t>Ibu-ibu</a:t>
            </a:r>
            <a:endParaRPr lang="en-US" sz="2400" b="1" dirty="0"/>
          </a:p>
          <a:p>
            <a:r>
              <a:rPr lang="en-US" sz="1600" dirty="0" err="1"/>
              <a:t>Buruh</a:t>
            </a:r>
            <a:r>
              <a:rPr lang="en-US" sz="1600" dirty="0"/>
              <a:t> </a:t>
            </a:r>
            <a:r>
              <a:rPr lang="en-US" sz="1600" dirty="0" err="1"/>
              <a:t>penjemur</a:t>
            </a:r>
            <a:r>
              <a:rPr lang="en-US" sz="1600" dirty="0"/>
              <a:t> </a:t>
            </a:r>
            <a:r>
              <a:rPr lang="en-US" sz="1600" dirty="0" err="1"/>
              <a:t>rumput</a:t>
            </a:r>
            <a:r>
              <a:rPr lang="en-US" sz="1600" dirty="0"/>
              <a:t> </a:t>
            </a:r>
            <a:r>
              <a:rPr lang="en-US" sz="1600" dirty="0" err="1"/>
              <a:t>laut</a:t>
            </a:r>
            <a:endParaRPr lang="en-US" sz="1600" dirty="0"/>
          </a:p>
          <a:p>
            <a:endParaRPr lang="en-US" sz="1600" b="1" dirty="0"/>
          </a:p>
          <a:p>
            <a:r>
              <a:rPr lang="en-US" sz="2000" b="1" dirty="0"/>
              <a:t>Rp.900.000/</a:t>
            </a:r>
            <a:r>
              <a:rPr lang="en-US" sz="2000" b="1" dirty="0" err="1"/>
              <a:t>Bulan</a:t>
            </a:r>
            <a:endParaRPr lang="en-US" sz="2000" b="1" dirty="0"/>
          </a:p>
          <a:p>
            <a:r>
              <a:rPr lang="en-US" sz="1600" dirty="0" err="1"/>
              <a:t>Penghasilan</a:t>
            </a:r>
            <a:endParaRPr lang="en-US" sz="1600" dirty="0"/>
          </a:p>
          <a:p>
            <a:endParaRPr lang="en-US" b="1" dirty="0"/>
          </a:p>
          <a:p>
            <a:r>
              <a:rPr lang="en-US" sz="2400" b="1" dirty="0"/>
              <a:t>4-5 </a:t>
            </a:r>
            <a:r>
              <a:rPr lang="en-US" sz="2400" b="1" dirty="0" err="1"/>
              <a:t>Bulan</a:t>
            </a:r>
            <a:endParaRPr lang="en-US" sz="2400" b="1" dirty="0"/>
          </a:p>
          <a:p>
            <a:r>
              <a:rPr lang="en-US" sz="1600" dirty="0" err="1"/>
              <a:t>Paceklik</a:t>
            </a:r>
            <a:r>
              <a:rPr lang="en-US" sz="1600" dirty="0"/>
              <a:t> </a:t>
            </a:r>
            <a:r>
              <a:rPr lang="en-US" sz="1600" dirty="0" err="1"/>
              <a:t>Musim</a:t>
            </a:r>
            <a:r>
              <a:rPr lang="en-US" sz="1600" dirty="0"/>
              <a:t> </a:t>
            </a:r>
            <a:r>
              <a:rPr lang="en-US" sz="1600" dirty="0" err="1"/>
              <a:t>Hujan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3370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66"/>
          <a:stretch/>
        </p:blipFill>
        <p:spPr>
          <a:xfrm>
            <a:off x="0" y="4201610"/>
            <a:ext cx="12192000" cy="265639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1787929" y="11791411"/>
            <a:ext cx="177595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/>
              <a:t>Rata-rata </a:t>
            </a:r>
            <a:r>
              <a:rPr lang="en-US" b="1" dirty="0" err="1"/>
              <a:t>pendapatan</a:t>
            </a:r>
            <a:r>
              <a:rPr lang="en-US" b="1" dirty="0"/>
              <a:t> </a:t>
            </a:r>
          </a:p>
          <a:p>
            <a:pPr>
              <a:lnSpc>
                <a:spcPct val="80000"/>
              </a:lnSpc>
            </a:pPr>
            <a:r>
              <a:rPr lang="en-US" b="1" dirty="0"/>
              <a:t>per </a:t>
            </a:r>
            <a:r>
              <a:rPr lang="en-US" b="1" dirty="0" err="1"/>
              <a:t>anggota</a:t>
            </a:r>
            <a:r>
              <a:rPr lang="en-US" b="1" dirty="0"/>
              <a:t> </a:t>
            </a:r>
            <a:r>
              <a:rPr lang="en-US" b="1" dirty="0" err="1"/>
              <a:t>setiap</a:t>
            </a:r>
            <a:r>
              <a:rPr lang="en-US" b="1" dirty="0"/>
              <a:t> </a:t>
            </a:r>
            <a:r>
              <a:rPr lang="en-US" b="1" dirty="0" err="1"/>
              <a:t>bulan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437781" y="7755249"/>
            <a:ext cx="2944090" cy="4473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432008" y="8283452"/>
            <a:ext cx="2944090" cy="4473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495508" y="7827408"/>
            <a:ext cx="988961" cy="331930"/>
          </a:xfrm>
          <a:prstGeom prst="roundRect">
            <a:avLst/>
          </a:prstGeom>
          <a:solidFill>
            <a:srgbClr val="05BA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475302" y="8355610"/>
            <a:ext cx="1743953" cy="327272"/>
          </a:xfrm>
          <a:prstGeom prst="roundRect">
            <a:avLst/>
          </a:prstGeom>
          <a:solidFill>
            <a:srgbClr val="05BA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4"/>
          <p:cNvSpPr/>
          <p:nvPr/>
        </p:nvSpPr>
        <p:spPr>
          <a:xfrm rot="12874871">
            <a:off x="7772264" y="7753466"/>
            <a:ext cx="1581004" cy="1876689"/>
          </a:xfrm>
          <a:custGeom>
            <a:avLst/>
            <a:gdLst/>
            <a:ahLst/>
            <a:cxnLst/>
            <a:rect l="l" t="t" r="r" b="b"/>
            <a:pathLst>
              <a:path w="772727" h="923055">
                <a:moveTo>
                  <a:pt x="731530" y="653934"/>
                </a:moveTo>
                <a:lnTo>
                  <a:pt x="365566" y="906218"/>
                </a:lnTo>
                <a:cubicBezTo>
                  <a:pt x="322254" y="936076"/>
                  <a:pt x="262938" y="925170"/>
                  <a:pt x="233080" y="881858"/>
                </a:cubicBezTo>
                <a:lnTo>
                  <a:pt x="16837" y="568175"/>
                </a:lnTo>
                <a:cubicBezTo>
                  <a:pt x="-13021" y="524863"/>
                  <a:pt x="-2114" y="465547"/>
                  <a:pt x="41198" y="435689"/>
                </a:cubicBezTo>
                <a:lnTo>
                  <a:pt x="283946" y="268346"/>
                </a:lnTo>
                <a:lnTo>
                  <a:pt x="345872" y="0"/>
                </a:lnTo>
                <a:lnTo>
                  <a:pt x="390799" y="194685"/>
                </a:lnTo>
                <a:lnTo>
                  <a:pt x="407162" y="183405"/>
                </a:lnTo>
                <a:cubicBezTo>
                  <a:pt x="450473" y="153548"/>
                  <a:pt x="509789" y="164454"/>
                  <a:pt x="539647" y="207766"/>
                </a:cubicBezTo>
                <a:lnTo>
                  <a:pt x="755890" y="521449"/>
                </a:lnTo>
                <a:cubicBezTo>
                  <a:pt x="785748" y="564760"/>
                  <a:pt x="774842" y="624077"/>
                  <a:pt x="731530" y="653934"/>
                </a:cubicBezTo>
                <a:close/>
              </a:path>
            </a:pathLst>
          </a:custGeom>
          <a:solidFill>
            <a:srgbClr val="41B4E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13081" y="77958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13081" y="832247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67532" y="7779708"/>
            <a:ext cx="116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Rp0,9 </a:t>
            </a:r>
            <a:r>
              <a:rPr lang="en-US" b="1" dirty="0" err="1"/>
              <a:t>juta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200809" y="8314321"/>
            <a:ext cx="116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Rp1,5 </a:t>
            </a:r>
            <a:r>
              <a:rPr lang="en-US" b="1" dirty="0" err="1"/>
              <a:t>juta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525176" y="8404434"/>
            <a:ext cx="811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40%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6FD3B-7B61-7C46-BDA3-7DD6DF1FA2A8}"/>
              </a:ext>
            </a:extLst>
          </p:cNvPr>
          <p:cNvSpPr txBox="1"/>
          <p:nvPr/>
        </p:nvSpPr>
        <p:spPr>
          <a:xfrm>
            <a:off x="12902278" y="-1635546"/>
            <a:ext cx="262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Rp19,8jt/</a:t>
            </a:r>
            <a:r>
              <a:rPr lang="en-US" dirty="0" err="1">
                <a:highlight>
                  <a:srgbClr val="FFFF00"/>
                </a:highlight>
              </a:rPr>
              <a:t>Tahun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 err="1">
                <a:highlight>
                  <a:srgbClr val="FFFF00"/>
                </a:highlight>
              </a:rPr>
              <a:t>Pendapatan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Kelompok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0139" y="8961880"/>
            <a:ext cx="1971274" cy="194021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8809146" y="-159333"/>
            <a:ext cx="7885864" cy="4775326"/>
          </a:xfrm>
          <a:prstGeom prst="roundRect">
            <a:avLst>
              <a:gd name="adj" fmla="val 8369"/>
            </a:avLst>
          </a:prstGeom>
          <a:solidFill>
            <a:srgbClr val="9E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80297-26F1-0141-9543-4AC6EF5517C5}"/>
              </a:ext>
            </a:extLst>
          </p:cNvPr>
          <p:cNvSpPr txBox="1"/>
          <p:nvPr/>
        </p:nvSpPr>
        <p:spPr>
          <a:xfrm>
            <a:off x="9127483" y="788686"/>
            <a:ext cx="4493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 err="1"/>
              <a:t>Inovasi</a:t>
            </a:r>
            <a:r>
              <a:rPr lang="en-US" b="1" dirty="0"/>
              <a:t> </a:t>
            </a:r>
            <a:r>
              <a:rPr lang="en-US" b="1" dirty="0" err="1"/>
              <a:t>Produk</a:t>
            </a:r>
            <a:r>
              <a:rPr lang="en-US" b="1" dirty="0"/>
              <a:t> 2019:</a:t>
            </a:r>
          </a:p>
          <a:p>
            <a:r>
              <a:rPr lang="en-US" dirty="0" err="1"/>
              <a:t>Nori</a:t>
            </a:r>
            <a:r>
              <a:rPr lang="en-US" dirty="0"/>
              <a:t>, Stick </a:t>
            </a:r>
            <a:r>
              <a:rPr lang="en-US" dirty="0" err="1"/>
              <a:t>Kertas</a:t>
            </a:r>
            <a:r>
              <a:rPr lang="en-US" dirty="0"/>
              <a:t> </a:t>
            </a:r>
            <a:r>
              <a:rPr lang="en-US" dirty="0" err="1"/>
              <a:t>Keju</a:t>
            </a:r>
            <a:r>
              <a:rPr lang="en-US" dirty="0"/>
              <a:t>, </a:t>
            </a:r>
            <a:r>
              <a:rPr lang="en-US" dirty="0" err="1"/>
              <a:t>Donat</a:t>
            </a:r>
            <a:r>
              <a:rPr lang="en-US" dirty="0"/>
              <a:t> </a:t>
            </a:r>
            <a:r>
              <a:rPr lang="en-US" dirty="0" err="1"/>
              <a:t>rumput</a:t>
            </a:r>
            <a:r>
              <a:rPr lang="en-US" dirty="0"/>
              <a:t> </a:t>
            </a:r>
            <a:r>
              <a:rPr lang="en-US" dirty="0" err="1"/>
              <a:t>laut</a:t>
            </a:r>
            <a:endParaRPr lang="en-US" dirty="0"/>
          </a:p>
        </p:txBody>
      </p:sp>
      <p:pic>
        <p:nvPicPr>
          <p:cNvPr id="23" name="Picture 22" descr="IMG-20190721-WA0003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12716">
            <a:off x="11193461" y="2281247"/>
            <a:ext cx="1521580" cy="2028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 descr="IMG-20190721-WA0005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7356" y="2108846"/>
            <a:ext cx="2771146" cy="2078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 descr="IMG-20190721-WA0002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73293">
            <a:off x="9267041" y="2163805"/>
            <a:ext cx="1517162" cy="2022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 descr="New Picture (5)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7297" y="701315"/>
            <a:ext cx="1710149" cy="179135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576332" y="2613610"/>
            <a:ext cx="975468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Meningkat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052615" y="8195998"/>
            <a:ext cx="596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B2A25B-EBE8-A94E-BB7B-4D6D6D874E0D}"/>
              </a:ext>
            </a:extLst>
          </p:cNvPr>
          <p:cNvGrpSpPr/>
          <p:nvPr/>
        </p:nvGrpSpPr>
        <p:grpSpPr>
          <a:xfrm>
            <a:off x="440630" y="172155"/>
            <a:ext cx="6533764" cy="3990428"/>
            <a:chOff x="4165474" y="222168"/>
            <a:chExt cx="8740540" cy="533819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0413357-4B09-0446-9FFA-2A77285575FC}"/>
                </a:ext>
              </a:extLst>
            </p:cNvPr>
            <p:cNvGrpSpPr/>
            <p:nvPr/>
          </p:nvGrpSpPr>
          <p:grpSpPr>
            <a:xfrm>
              <a:off x="8537922" y="1074262"/>
              <a:ext cx="4368092" cy="4486099"/>
              <a:chOff x="8537922" y="1612076"/>
              <a:chExt cx="4368092" cy="4486099"/>
            </a:xfrm>
          </p:grpSpPr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66BF3E6F-8347-F041-BBA0-A84F4528A52E}"/>
                  </a:ext>
                </a:extLst>
              </p:cNvPr>
              <p:cNvSpPr/>
              <p:nvPr/>
            </p:nvSpPr>
            <p:spPr>
              <a:xfrm rot="790027">
                <a:off x="8915167" y="1612076"/>
                <a:ext cx="2863504" cy="3710828"/>
              </a:xfrm>
              <a:prstGeom prst="arc">
                <a:avLst>
                  <a:gd name="adj1" fmla="val 15815597"/>
                  <a:gd name="adj2" fmla="val 4082292"/>
                </a:avLst>
              </a:prstGeom>
              <a:ln w="38100" cap="flat" cmpd="sng" algn="ctr">
                <a:solidFill>
                  <a:schemeClr val="accent5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 sz="12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6267D4-2BB6-E34D-846D-4E6EBE4600B2}"/>
                  </a:ext>
                </a:extLst>
              </p:cNvPr>
              <p:cNvSpPr txBox="1"/>
              <p:nvPr/>
            </p:nvSpPr>
            <p:spPr>
              <a:xfrm>
                <a:off x="9120025" y="5451844"/>
                <a:ext cx="37859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/>
                  <a:t>Metode</a:t>
                </a:r>
                <a:r>
                  <a:rPr lang="en-US" sz="1200" b="1" dirty="0"/>
                  <a:t> </a:t>
                </a:r>
                <a:r>
                  <a:rPr lang="en-US" sz="1200" b="1" dirty="0" err="1"/>
                  <a:t>pengolahan</a:t>
                </a:r>
                <a:endParaRPr lang="en-US" sz="1200" b="1" dirty="0"/>
              </a:p>
              <a:p>
                <a:r>
                  <a:rPr lang="en-US" sz="1200" dirty="0" err="1"/>
                  <a:t>Menggunakan</a:t>
                </a:r>
                <a:r>
                  <a:rPr lang="en-US" sz="1200" dirty="0"/>
                  <a:t> </a:t>
                </a:r>
                <a:r>
                  <a:rPr lang="en-US" sz="1200" dirty="0" err="1"/>
                  <a:t>rendaman</a:t>
                </a:r>
                <a:endParaRPr lang="en-US" sz="1200" dirty="0"/>
              </a:p>
              <a:p>
                <a:r>
                  <a:rPr lang="en-US" sz="1200" dirty="0"/>
                  <a:t>air </a:t>
                </a:r>
                <a:r>
                  <a:rPr lang="en-US" sz="1200" dirty="0" err="1"/>
                  <a:t>kapur</a:t>
                </a:r>
                <a:r>
                  <a:rPr lang="en-US" sz="1200" dirty="0"/>
                  <a:t> </a:t>
                </a:r>
                <a:r>
                  <a:rPr lang="en-US" sz="1200" dirty="0" err="1"/>
                  <a:t>dan</a:t>
                </a:r>
                <a:r>
                  <a:rPr lang="en-US" sz="1200" dirty="0"/>
                  <a:t> </a:t>
                </a:r>
                <a:r>
                  <a:rPr lang="en-US" sz="1200" dirty="0" err="1"/>
                  <a:t>jeruk</a:t>
                </a:r>
                <a:r>
                  <a:rPr lang="en-US" sz="1200" dirty="0"/>
                  <a:t> </a:t>
                </a:r>
                <a:r>
                  <a:rPr lang="en-US" sz="1200" dirty="0" err="1"/>
                  <a:t>nipis</a:t>
                </a:r>
                <a:endParaRPr lang="en-US" sz="1200" dirty="0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2BBD041-CE29-F141-9FD8-D625C8DBD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37922" y="3301093"/>
                <a:ext cx="2418750" cy="2185734"/>
              </a:xfrm>
              <a:prstGeom prst="rect">
                <a:avLst/>
              </a:prstGeom>
            </p:spPr>
          </p:pic>
        </p:grp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3E1A3170-9D5D-F443-86C2-4807D5FE55A9}"/>
                </a:ext>
              </a:extLst>
            </p:cNvPr>
            <p:cNvSpPr/>
            <p:nvPr/>
          </p:nvSpPr>
          <p:spPr>
            <a:xfrm rot="18192794">
              <a:off x="6261693" y="679746"/>
              <a:ext cx="3639765" cy="3710828"/>
            </a:xfrm>
            <a:prstGeom prst="arc">
              <a:avLst>
                <a:gd name="adj1" fmla="val 15815597"/>
                <a:gd name="adj2" fmla="val 21068680"/>
              </a:avLst>
            </a:prstGeom>
            <a:ln w="3810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EF60AD-D6EF-2E4C-9805-77C5681E9645}"/>
                </a:ext>
              </a:extLst>
            </p:cNvPr>
            <p:cNvSpPr txBox="1"/>
            <p:nvPr/>
          </p:nvSpPr>
          <p:spPr>
            <a:xfrm>
              <a:off x="7975366" y="1764485"/>
              <a:ext cx="37025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Metode</a:t>
              </a:r>
              <a:r>
                <a:rPr lang="en-US" sz="1200" b="1" dirty="0"/>
                <a:t> </a:t>
              </a:r>
              <a:r>
                <a:rPr lang="en-US" sz="1200" b="1" dirty="0" err="1"/>
                <a:t>pengolahan</a:t>
              </a:r>
              <a:endParaRPr lang="en-US" sz="1200" b="1" dirty="0"/>
            </a:p>
            <a:p>
              <a:r>
                <a:rPr lang="en-US" sz="1200" dirty="0" err="1"/>
                <a:t>Hasil</a:t>
              </a:r>
              <a:r>
                <a:rPr lang="en-US" sz="1200" dirty="0"/>
                <a:t> </a:t>
              </a:r>
              <a:r>
                <a:rPr lang="en-US" sz="1200" dirty="0" err="1"/>
                <a:t>olahan</a:t>
              </a:r>
              <a:r>
                <a:rPr lang="en-US" sz="1200" dirty="0"/>
                <a:t> </a:t>
              </a:r>
              <a:r>
                <a:rPr lang="en-US" sz="1200" dirty="0" err="1"/>
                <a:t>masih</a:t>
              </a:r>
              <a:r>
                <a:rPr lang="en-US" sz="1200" dirty="0"/>
                <a:t> </a:t>
              </a:r>
              <a:r>
                <a:rPr lang="en-US" sz="1200" dirty="0" err="1"/>
                <a:t>berwarna</a:t>
              </a:r>
              <a:r>
                <a:rPr lang="en-US" sz="1200" dirty="0"/>
                <a:t> </a:t>
              </a:r>
              <a:r>
                <a:rPr lang="en-US" sz="1200" dirty="0" err="1"/>
                <a:t>gelap</a:t>
              </a:r>
              <a:r>
                <a:rPr lang="en-US" sz="1200" dirty="0"/>
                <a:t> </a:t>
              </a:r>
              <a:r>
                <a:rPr lang="en-US" sz="1200" dirty="0" err="1"/>
                <a:t>dan</a:t>
              </a:r>
              <a:r>
                <a:rPr lang="en-US" sz="1200" dirty="0"/>
                <a:t> </a:t>
              </a:r>
              <a:r>
                <a:rPr lang="en-US" sz="1200" dirty="0" err="1"/>
                <a:t>berbau</a:t>
              </a:r>
              <a:r>
                <a:rPr lang="en-US" sz="1200" dirty="0"/>
                <a:t> </a:t>
              </a:r>
              <a:r>
                <a:rPr lang="en-US" sz="1200" dirty="0" err="1"/>
                <a:t>amis</a:t>
              </a:r>
              <a:r>
                <a:rPr lang="en-US" sz="1200" dirty="0"/>
                <a:t> </a:t>
              </a:r>
              <a:r>
                <a:rPr lang="en-US" sz="1200" dirty="0" err="1"/>
                <a:t>sehingga</a:t>
              </a:r>
              <a:r>
                <a:rPr lang="en-US" sz="1200" dirty="0"/>
                <a:t> </a:t>
              </a:r>
              <a:r>
                <a:rPr lang="en-US" sz="1200" dirty="0" err="1"/>
                <a:t>kurang</a:t>
              </a:r>
              <a:r>
                <a:rPr lang="en-US" sz="1200" dirty="0"/>
                <a:t> </a:t>
              </a:r>
              <a:r>
                <a:rPr lang="en-US" sz="1200" dirty="0" err="1"/>
                <a:t>diminati</a:t>
              </a:r>
              <a:endParaRPr lang="en-US" sz="1200" dirty="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1F4CB7A6-16D9-D04C-9A4E-D7A2B6F36FA9}"/>
                </a:ext>
              </a:extLst>
            </p:cNvPr>
            <p:cNvSpPr/>
            <p:nvPr/>
          </p:nvSpPr>
          <p:spPr>
            <a:xfrm rot="6907862">
              <a:off x="6817075" y="2224643"/>
              <a:ext cx="1040006" cy="3721049"/>
            </a:xfrm>
            <a:prstGeom prst="arc">
              <a:avLst>
                <a:gd name="adj1" fmla="val 16200000"/>
                <a:gd name="adj2" fmla="val 2395439"/>
              </a:avLst>
            </a:prstGeom>
            <a:ln w="38100" cap="flat" cmpd="sng" algn="ctr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 sz="120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73F3980-249F-AF46-8A32-8F6E2D27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81657" y="3740628"/>
              <a:ext cx="1371413" cy="129722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079F4-2522-1B45-841D-F792E6DDCC96}"/>
                </a:ext>
              </a:extLst>
            </p:cNvPr>
            <p:cNvSpPr txBox="1"/>
            <p:nvPr/>
          </p:nvSpPr>
          <p:spPr>
            <a:xfrm>
              <a:off x="4165474" y="4202478"/>
              <a:ext cx="28671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/>
                <a:t>Terbentuk</a:t>
              </a:r>
              <a:r>
                <a:rPr lang="en-US" sz="1200" b="1" dirty="0"/>
                <a:t> </a:t>
              </a:r>
              <a:r>
                <a:rPr lang="en-US" sz="1200" b="1" dirty="0" err="1"/>
                <a:t>Kelompok</a:t>
              </a:r>
              <a:r>
                <a:rPr lang="en-US" sz="1200" b="1" dirty="0"/>
                <a:t> </a:t>
              </a:r>
              <a:r>
                <a:rPr lang="en-US" sz="1200" b="1" dirty="0" err="1"/>
                <a:t>Samudra</a:t>
              </a:r>
              <a:r>
                <a:rPr lang="en-US" sz="1200" b="1" dirty="0"/>
                <a:t> </a:t>
              </a:r>
              <a:r>
                <a:rPr lang="en-US" sz="1200" b="1" dirty="0" err="1"/>
                <a:t>Puteri</a:t>
              </a:r>
              <a:endParaRPr lang="en-US" sz="12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94AE25A-29C8-CD40-A25E-001F253A5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7757"/>
            <a:stretch/>
          </p:blipFill>
          <p:spPr>
            <a:xfrm>
              <a:off x="8890968" y="222168"/>
              <a:ext cx="1588464" cy="15340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F7B9A84-E0C3-AA40-BB39-8B5CBE1D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094" y="442377"/>
              <a:ext cx="2627314" cy="17932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0F38405-E975-4E4F-8945-10E296716D83}"/>
              </a:ext>
            </a:extLst>
          </p:cNvPr>
          <p:cNvSpPr/>
          <p:nvPr/>
        </p:nvSpPr>
        <p:spPr>
          <a:xfrm>
            <a:off x="5629957" y="196964"/>
            <a:ext cx="2624276" cy="4419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670E16-7D67-3B4A-BE1A-B2610D0EBC4F}"/>
              </a:ext>
            </a:extLst>
          </p:cNvPr>
          <p:cNvSpPr txBox="1"/>
          <p:nvPr/>
        </p:nvSpPr>
        <p:spPr>
          <a:xfrm>
            <a:off x="5659783" y="327021"/>
            <a:ext cx="449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Produk</a:t>
            </a:r>
            <a:r>
              <a:rPr lang="en-US" b="1" dirty="0"/>
              <a:t>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7144A-3CAC-684F-9009-1F0C4EE79661}"/>
              </a:ext>
            </a:extLst>
          </p:cNvPr>
          <p:cNvSpPr txBox="1"/>
          <p:nvPr/>
        </p:nvSpPr>
        <p:spPr>
          <a:xfrm>
            <a:off x="108773" y="3509254"/>
            <a:ext cx="2408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Pemasaran</a:t>
            </a:r>
            <a:r>
              <a:rPr lang="en-US" dirty="0"/>
              <a:t>: Online, 9 </a:t>
            </a:r>
            <a:r>
              <a:rPr lang="en-US" dirty="0" err="1"/>
              <a:t>Pameran</a:t>
            </a:r>
            <a:r>
              <a:rPr lang="en-US" dirty="0"/>
              <a:t> </a:t>
            </a:r>
            <a:r>
              <a:rPr lang="en-US" dirty="0" err="1"/>
              <a:t>tk</a:t>
            </a:r>
            <a:r>
              <a:rPr lang="en-US" dirty="0"/>
              <a:t> </a:t>
            </a:r>
            <a:r>
              <a:rPr lang="en-US" dirty="0" err="1"/>
              <a:t>nasional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90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66"/>
          <a:stretch/>
        </p:blipFill>
        <p:spPr>
          <a:xfrm>
            <a:off x="-219944" y="7305357"/>
            <a:ext cx="12192000" cy="265639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38760" y="197868"/>
            <a:ext cx="11714480" cy="4068145"/>
          </a:xfrm>
          <a:prstGeom prst="roundRect">
            <a:avLst>
              <a:gd name="adj" fmla="val 6927"/>
            </a:avLst>
          </a:prstGeom>
          <a:solidFill>
            <a:srgbClr val="9EE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780297-26F1-0141-9543-4AC6EF5517C5}"/>
              </a:ext>
            </a:extLst>
          </p:cNvPr>
          <p:cNvSpPr txBox="1"/>
          <p:nvPr/>
        </p:nvSpPr>
        <p:spPr>
          <a:xfrm>
            <a:off x="8608621" y="596709"/>
            <a:ext cx="32798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PIRT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Sertifikat</a:t>
            </a:r>
            <a:r>
              <a:rPr lang="en-US" dirty="0"/>
              <a:t> Halal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Pendaftaran</a:t>
            </a:r>
            <a:r>
              <a:rPr lang="en-US" dirty="0"/>
              <a:t> </a:t>
            </a:r>
            <a:r>
              <a:rPr lang="en-US" dirty="0" err="1"/>
              <a:t>Merk</a:t>
            </a:r>
            <a:r>
              <a:rPr lang="en-US" dirty="0"/>
              <a:t> RULAKU</a:t>
            </a:r>
            <a:br>
              <a:rPr lang="en-US" dirty="0"/>
            </a:br>
            <a:r>
              <a:rPr lang="en-US" dirty="0" err="1"/>
              <a:t>ke</a:t>
            </a:r>
            <a:r>
              <a:rPr lang="en-US" dirty="0"/>
              <a:t> HAKI: D002019015978</a:t>
            </a:r>
          </a:p>
          <a:p>
            <a:pPr marL="285750" indent="-285750">
              <a:buFontTx/>
              <a:buChar char="-"/>
            </a:pPr>
            <a:r>
              <a:rPr lang="en-US" dirty="0"/>
              <a:t>26 Orang: </a:t>
            </a:r>
            <a:r>
              <a:rPr lang="en-US" dirty="0" err="1"/>
              <a:t>sertifikat</a:t>
            </a:r>
            <a:r>
              <a:rPr lang="en-US" dirty="0"/>
              <a:t> BNSP</a:t>
            </a:r>
          </a:p>
          <a:p>
            <a:pPr marL="285750" indent="-285750">
              <a:buFontTx/>
              <a:buChar char="-"/>
            </a:pPr>
            <a:r>
              <a:rPr lang="en-US" dirty="0"/>
              <a:t>Trainer: 14 </a:t>
            </a:r>
            <a:r>
              <a:rPr lang="en-US" dirty="0" err="1"/>
              <a:t>Desa</a:t>
            </a:r>
            <a:r>
              <a:rPr lang="en-US" dirty="0"/>
              <a:t> di </a:t>
            </a:r>
            <a:r>
              <a:rPr lang="en-US" dirty="0" err="1"/>
              <a:t>Kec</a:t>
            </a:r>
            <a:r>
              <a:rPr lang="en-US" dirty="0"/>
              <a:t>. </a:t>
            </a:r>
            <a:r>
              <a:rPr lang="en-US" dirty="0" err="1"/>
              <a:t>Jabon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Replikasi</a:t>
            </a:r>
            <a:r>
              <a:rPr lang="en-US" dirty="0"/>
              <a:t>: 6 </a:t>
            </a:r>
            <a:r>
              <a:rPr lang="en-US" dirty="0" err="1"/>
              <a:t>Kelompok</a:t>
            </a:r>
            <a:r>
              <a:rPr lang="en-US" dirty="0"/>
              <a:t> UMKM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Koperasi</a:t>
            </a:r>
            <a:r>
              <a:rPr lang="en-US" dirty="0"/>
              <a:t> “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Mulyo</a:t>
            </a:r>
            <a:r>
              <a:rPr lang="en-US" dirty="0"/>
              <a:t> 5758”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3" b="25488"/>
          <a:stretch/>
        </p:blipFill>
        <p:spPr>
          <a:xfrm>
            <a:off x="4183558" y="398023"/>
            <a:ext cx="3384996" cy="1620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33"/>
          <a:stretch/>
        </p:blipFill>
        <p:spPr>
          <a:xfrm>
            <a:off x="495524" y="343759"/>
            <a:ext cx="3290546" cy="193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760" y="1219234"/>
            <a:ext cx="1295400" cy="172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98" y="2065901"/>
            <a:ext cx="990600" cy="1761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2251">
            <a:off x="635850" y="1976653"/>
            <a:ext cx="3248918" cy="1836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4996" y="1437417"/>
            <a:ext cx="1536799" cy="1679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8299" y="2440160"/>
            <a:ext cx="1536799" cy="16798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5A2EB-154C-9B46-8913-05F199A7B5FB}"/>
              </a:ext>
            </a:extLst>
          </p:cNvPr>
          <p:cNvSpPr/>
          <p:nvPr/>
        </p:nvSpPr>
        <p:spPr>
          <a:xfrm>
            <a:off x="8724419" y="3157573"/>
            <a:ext cx="2944090" cy="4473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6AEF060-C424-7A40-A443-9536F9F3C409}"/>
              </a:ext>
            </a:extLst>
          </p:cNvPr>
          <p:cNvSpPr/>
          <p:nvPr/>
        </p:nvSpPr>
        <p:spPr>
          <a:xfrm>
            <a:off x="8718646" y="3685776"/>
            <a:ext cx="2944090" cy="44738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494B9CD-3F97-8D4A-BBF9-B9FF00766479}"/>
              </a:ext>
            </a:extLst>
          </p:cNvPr>
          <p:cNvSpPr/>
          <p:nvPr/>
        </p:nvSpPr>
        <p:spPr>
          <a:xfrm>
            <a:off x="8782146" y="3229732"/>
            <a:ext cx="988961" cy="331930"/>
          </a:xfrm>
          <a:prstGeom prst="roundRect">
            <a:avLst/>
          </a:prstGeom>
          <a:solidFill>
            <a:srgbClr val="05BA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157FBCD-6C51-9646-837A-773AF8AE09CE}"/>
              </a:ext>
            </a:extLst>
          </p:cNvPr>
          <p:cNvSpPr/>
          <p:nvPr/>
        </p:nvSpPr>
        <p:spPr>
          <a:xfrm>
            <a:off x="8761940" y="3757934"/>
            <a:ext cx="1743953" cy="327272"/>
          </a:xfrm>
          <a:prstGeom prst="roundRect">
            <a:avLst/>
          </a:prstGeom>
          <a:solidFill>
            <a:srgbClr val="05BAE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D5C574-37BE-7A47-8BE2-C1A1D945D5DB}"/>
              </a:ext>
            </a:extLst>
          </p:cNvPr>
          <p:cNvSpPr/>
          <p:nvPr/>
        </p:nvSpPr>
        <p:spPr>
          <a:xfrm>
            <a:off x="8799719" y="319818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38FF8E-02DC-A142-9C03-C0039E11E22C}"/>
              </a:ext>
            </a:extLst>
          </p:cNvPr>
          <p:cNvSpPr/>
          <p:nvPr/>
        </p:nvSpPr>
        <p:spPr>
          <a:xfrm>
            <a:off x="8799719" y="372480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1D3B5C-5DE6-CD4B-892C-2FA9580648F1}"/>
              </a:ext>
            </a:extLst>
          </p:cNvPr>
          <p:cNvSpPr/>
          <p:nvPr/>
        </p:nvSpPr>
        <p:spPr>
          <a:xfrm>
            <a:off x="9754170" y="3182032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Rp900rb/</a:t>
            </a:r>
            <a:r>
              <a:rPr lang="en-US" b="1" dirty="0" err="1"/>
              <a:t>bulan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01DEB0-D73D-3C4F-84A3-F96630882E0F}"/>
              </a:ext>
            </a:extLst>
          </p:cNvPr>
          <p:cNvSpPr/>
          <p:nvPr/>
        </p:nvSpPr>
        <p:spPr>
          <a:xfrm>
            <a:off x="10487447" y="3716645"/>
            <a:ext cx="116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Rp1,5 </a:t>
            </a:r>
            <a:r>
              <a:rPr lang="en-US" b="1" dirty="0" err="1"/>
              <a:t>juta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8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6"/>
            <a:ext cx="12192000" cy="685800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7384648" y="0"/>
            <a:ext cx="4807353" cy="6858000"/>
            <a:chOff x="7384648" y="0"/>
            <a:chExt cx="4807353" cy="6858000"/>
          </a:xfrm>
        </p:grpSpPr>
        <p:sp>
          <p:nvSpPr>
            <p:cNvPr id="6" name="Rectangle 5"/>
            <p:cNvSpPr/>
            <p:nvPr/>
          </p:nvSpPr>
          <p:spPr>
            <a:xfrm>
              <a:off x="7384648" y="0"/>
              <a:ext cx="4807353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7530812" y="147536"/>
              <a:ext cx="4572235" cy="1542152"/>
              <a:chOff x="7530812" y="269174"/>
              <a:chExt cx="4572235" cy="1542152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8715309" y="815958"/>
                <a:ext cx="3155027" cy="99536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842575" y="269174"/>
                <a:ext cx="1172607" cy="117260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30812" y="442146"/>
                <a:ext cx="1792124" cy="78504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9149135" y="872015"/>
                <a:ext cx="29539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370 Km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pipa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laut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70 Km</a:t>
                </a:r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pipa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darat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586560" y="3355396"/>
              <a:ext cx="4388528" cy="1814571"/>
              <a:chOff x="7586560" y="3429582"/>
              <a:chExt cx="4388528" cy="1814571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8715309" y="4248785"/>
                <a:ext cx="3155027" cy="99536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842575" y="3602070"/>
                <a:ext cx="1172607" cy="117260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260780" y="4367529"/>
                <a:ext cx="27143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280 MMSCFD</a:t>
                </a:r>
              </a:p>
              <a:p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Distribusi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Energi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3031" y="3429582"/>
                <a:ext cx="776241" cy="151758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6560" y="4122162"/>
                <a:ext cx="1778972" cy="351618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7650964" y="1669975"/>
              <a:ext cx="4337780" cy="1765741"/>
              <a:chOff x="7650964" y="1669975"/>
              <a:chExt cx="4337780" cy="1765741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8715309" y="2440348"/>
                <a:ext cx="3155027" cy="99536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7842575" y="1793633"/>
                <a:ext cx="1172607" cy="117260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156028" y="2506607"/>
                <a:ext cx="283271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5 </a:t>
                </a:r>
                <a:r>
                  <a:rPr lang="en-US" sz="2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Kabupaten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Jawa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Timur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7900814" y="2284118"/>
                <a:ext cx="683700" cy="1183400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3691" y="1952351"/>
                <a:ext cx="1150082" cy="1269524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0800000">
                <a:off x="8440870" y="1669975"/>
                <a:ext cx="522450" cy="827733"/>
              </a:xfrm>
              <a:prstGeom prst="rect">
                <a:avLst/>
              </a:prstGeom>
            </p:spPr>
          </p:pic>
        </p:grp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70" y="189874"/>
            <a:ext cx="6855865" cy="643504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</a:t>
            </a:r>
            <a:r>
              <a:rPr lang="en-US" sz="3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Perusahaan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0" y="5301967"/>
            <a:ext cx="12192001" cy="1556033"/>
            <a:chOff x="0" y="5301967"/>
            <a:chExt cx="12192001" cy="1556033"/>
          </a:xfrm>
        </p:grpSpPr>
        <p:sp>
          <p:nvSpPr>
            <p:cNvPr id="15" name="Rectangle 14"/>
            <p:cNvSpPr/>
            <p:nvPr/>
          </p:nvSpPr>
          <p:spPr>
            <a:xfrm>
              <a:off x="0" y="5301967"/>
              <a:ext cx="12192001" cy="1556033"/>
            </a:xfrm>
            <a:prstGeom prst="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52466" y="5496797"/>
              <a:ext cx="3344952" cy="1091017"/>
              <a:chOff x="652466" y="5496797"/>
              <a:chExt cx="3344952" cy="1091017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384534" y="5572151"/>
                <a:ext cx="26128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70% </a:t>
                </a:r>
                <a:r>
                  <a:rPr lang="en-US" sz="2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Penyediaan</a:t>
                </a:r>
                <a:b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Kebutuhan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gas</a:t>
                </a:r>
                <a:b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Jawa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Timur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466" y="5496797"/>
                <a:ext cx="656688" cy="1063544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4295892" y="5496797"/>
              <a:ext cx="4127812" cy="1063544"/>
              <a:chOff x="4295892" y="5496797"/>
              <a:chExt cx="4127812" cy="106354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469792" y="5711657"/>
                <a:ext cx="295391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100% </a:t>
                </a:r>
                <a:r>
                  <a:rPr lang="en-US" sz="2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Pasokan</a:t>
                </a:r>
                <a:endPara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Amoniak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&amp; Urea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95892" y="5496797"/>
                <a:ext cx="1086060" cy="1063544"/>
              </a:xfrm>
              <a:prstGeom prst="rect">
                <a:avLst/>
              </a:prstGeom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8114804" y="5520737"/>
              <a:ext cx="3802428" cy="1015663"/>
              <a:chOff x="8114804" y="5520737"/>
              <a:chExt cx="3802428" cy="1015663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8963320" y="5520737"/>
                <a:ext cx="29539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80% LPG</a:t>
                </a:r>
              </a:p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300Ton/day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Kebutuhan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LPG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industri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Jawa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Timur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14804" y="5598957"/>
                <a:ext cx="700440" cy="9233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319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7971107" y="1751715"/>
            <a:ext cx="4101734" cy="2822855"/>
          </a:xfrm>
          <a:custGeom>
            <a:avLst/>
            <a:gdLst>
              <a:gd name="connsiteX0" fmla="*/ 947956 w 3409950"/>
              <a:gd name="connsiteY0" fmla="*/ 0 h 2346762"/>
              <a:gd name="connsiteX1" fmla="*/ 947962 w 3409950"/>
              <a:gd name="connsiteY1" fmla="*/ 0 h 2346762"/>
              <a:gd name="connsiteX2" fmla="*/ 1895918 w 3409950"/>
              <a:gd name="connsiteY2" fmla="*/ 947956 h 2346762"/>
              <a:gd name="connsiteX3" fmla="*/ 1895918 w 3409950"/>
              <a:gd name="connsiteY3" fmla="*/ 1305303 h 2346762"/>
              <a:gd name="connsiteX4" fmla="*/ 1897099 w 3409950"/>
              <a:gd name="connsiteY4" fmla="*/ 1305303 h 2346762"/>
              <a:gd name="connsiteX5" fmla="*/ 1899090 w 3409950"/>
              <a:gd name="connsiteY5" fmla="*/ 1325061 h 2346762"/>
              <a:gd name="connsiteX6" fmla="*/ 2449632 w 3409950"/>
              <a:gd name="connsiteY6" fmla="*/ 1773766 h 2346762"/>
              <a:gd name="connsiteX7" fmla="*/ 2961063 w 3409950"/>
              <a:gd name="connsiteY7" fmla="*/ 1773766 h 2346762"/>
              <a:gd name="connsiteX8" fmla="*/ 2961063 w 3409950"/>
              <a:gd name="connsiteY8" fmla="*/ 1586767 h 2346762"/>
              <a:gd name="connsiteX9" fmla="*/ 3409950 w 3409950"/>
              <a:gd name="connsiteY9" fmla="*/ 1966765 h 2346762"/>
              <a:gd name="connsiteX10" fmla="*/ 2961063 w 3409950"/>
              <a:gd name="connsiteY10" fmla="*/ 2346762 h 2346762"/>
              <a:gd name="connsiteX11" fmla="*/ 2961063 w 3409950"/>
              <a:gd name="connsiteY11" fmla="*/ 2159763 h 2346762"/>
              <a:gd name="connsiteX12" fmla="*/ 2449632 w 3409950"/>
              <a:gd name="connsiteY12" fmla="*/ 2159763 h 2346762"/>
              <a:gd name="connsiteX13" fmla="*/ 1540899 w 3409950"/>
              <a:gd name="connsiteY13" fmla="*/ 1482540 h 2346762"/>
              <a:gd name="connsiteX14" fmla="*/ 1513585 w 3409950"/>
              <a:gd name="connsiteY14" fmla="*/ 1344244 h 2346762"/>
              <a:gd name="connsiteX15" fmla="*/ 1509921 w 3409950"/>
              <a:gd name="connsiteY15" fmla="*/ 1344244 h 2346762"/>
              <a:gd name="connsiteX16" fmla="*/ 1509921 w 3409950"/>
              <a:gd name="connsiteY16" fmla="*/ 1325697 h 2346762"/>
              <a:gd name="connsiteX17" fmla="*/ 1506570 w 3409950"/>
              <a:gd name="connsiteY17" fmla="*/ 1308730 h 2346762"/>
              <a:gd name="connsiteX18" fmla="*/ 1506397 w 3409950"/>
              <a:gd name="connsiteY18" fmla="*/ 1305303 h 2346762"/>
              <a:gd name="connsiteX19" fmla="*/ 1509921 w 3409950"/>
              <a:gd name="connsiteY19" fmla="*/ 1305303 h 2346762"/>
              <a:gd name="connsiteX20" fmla="*/ 1509921 w 3409950"/>
              <a:gd name="connsiteY20" fmla="*/ 947956 h 2346762"/>
              <a:gd name="connsiteX21" fmla="*/ 947962 w 3409950"/>
              <a:gd name="connsiteY21" fmla="*/ 385997 h 2346762"/>
              <a:gd name="connsiteX22" fmla="*/ 947956 w 3409950"/>
              <a:gd name="connsiteY22" fmla="*/ 385996 h 2346762"/>
              <a:gd name="connsiteX23" fmla="*/ 385997 w 3409950"/>
              <a:gd name="connsiteY23" fmla="*/ 947955 h 2346762"/>
              <a:gd name="connsiteX24" fmla="*/ 385996 w 3409950"/>
              <a:gd name="connsiteY24" fmla="*/ 1922675 h 2346762"/>
              <a:gd name="connsiteX25" fmla="*/ 0 w 3409950"/>
              <a:gd name="connsiteY25" fmla="*/ 1922675 h 2346762"/>
              <a:gd name="connsiteX26" fmla="*/ 0 w 3409950"/>
              <a:gd name="connsiteY26" fmla="*/ 947956 h 2346762"/>
              <a:gd name="connsiteX27" fmla="*/ 947956 w 3409950"/>
              <a:gd name="connsiteY27" fmla="*/ 0 h 234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409950" h="2346762">
                <a:moveTo>
                  <a:pt x="947956" y="0"/>
                </a:moveTo>
                <a:lnTo>
                  <a:pt x="947962" y="0"/>
                </a:lnTo>
                <a:cubicBezTo>
                  <a:pt x="1471504" y="0"/>
                  <a:pt x="1895918" y="424414"/>
                  <a:pt x="1895918" y="947956"/>
                </a:cubicBezTo>
                <a:lnTo>
                  <a:pt x="1895918" y="1305303"/>
                </a:lnTo>
                <a:lnTo>
                  <a:pt x="1897099" y="1305303"/>
                </a:lnTo>
                <a:lnTo>
                  <a:pt x="1899090" y="1325061"/>
                </a:lnTo>
                <a:cubicBezTo>
                  <a:pt x="1951491" y="1581137"/>
                  <a:pt x="2178066" y="1773766"/>
                  <a:pt x="2449632" y="1773766"/>
                </a:cubicBezTo>
                <a:lnTo>
                  <a:pt x="2961063" y="1773766"/>
                </a:lnTo>
                <a:lnTo>
                  <a:pt x="2961063" y="1586767"/>
                </a:lnTo>
                <a:lnTo>
                  <a:pt x="3409950" y="1966765"/>
                </a:lnTo>
                <a:lnTo>
                  <a:pt x="2961063" y="2346762"/>
                </a:lnTo>
                <a:lnTo>
                  <a:pt x="2961063" y="2159763"/>
                </a:lnTo>
                <a:lnTo>
                  <a:pt x="2449632" y="2159763"/>
                </a:lnTo>
                <a:cubicBezTo>
                  <a:pt x="2020165" y="2159763"/>
                  <a:pt x="1657401" y="1874170"/>
                  <a:pt x="1540899" y="1482540"/>
                </a:cubicBezTo>
                <a:lnTo>
                  <a:pt x="1513585" y="1344244"/>
                </a:lnTo>
                <a:lnTo>
                  <a:pt x="1509921" y="1344244"/>
                </a:lnTo>
                <a:lnTo>
                  <a:pt x="1509921" y="1325697"/>
                </a:lnTo>
                <a:lnTo>
                  <a:pt x="1506570" y="1308730"/>
                </a:lnTo>
                <a:lnTo>
                  <a:pt x="1506397" y="1305303"/>
                </a:lnTo>
                <a:lnTo>
                  <a:pt x="1509921" y="1305303"/>
                </a:lnTo>
                <a:lnTo>
                  <a:pt x="1509921" y="947956"/>
                </a:lnTo>
                <a:cubicBezTo>
                  <a:pt x="1509921" y="637595"/>
                  <a:pt x="1258323" y="385997"/>
                  <a:pt x="947962" y="385997"/>
                </a:cubicBezTo>
                <a:cubicBezTo>
                  <a:pt x="947960" y="385997"/>
                  <a:pt x="947958" y="385996"/>
                  <a:pt x="947956" y="385996"/>
                </a:cubicBezTo>
                <a:cubicBezTo>
                  <a:pt x="637595" y="385996"/>
                  <a:pt x="385997" y="637594"/>
                  <a:pt x="385997" y="947955"/>
                </a:cubicBezTo>
                <a:cubicBezTo>
                  <a:pt x="385997" y="1272862"/>
                  <a:pt x="385996" y="1597768"/>
                  <a:pt x="385996" y="1922675"/>
                </a:cubicBezTo>
                <a:lnTo>
                  <a:pt x="0" y="1922675"/>
                </a:lnTo>
                <a:lnTo>
                  <a:pt x="0" y="947956"/>
                </a:lnTo>
                <a:cubicBezTo>
                  <a:pt x="0" y="424414"/>
                  <a:pt x="424414" y="0"/>
                  <a:pt x="94795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7" name="U-Turn Arrow 6"/>
          <p:cNvSpPr/>
          <p:nvPr/>
        </p:nvSpPr>
        <p:spPr>
          <a:xfrm rot="10800000" flipH="1">
            <a:off x="6148495" y="2814366"/>
            <a:ext cx="2505483" cy="231273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8" name="U-Turn Arrow 7"/>
          <p:cNvSpPr/>
          <p:nvPr/>
        </p:nvSpPr>
        <p:spPr>
          <a:xfrm>
            <a:off x="4336166" y="1751717"/>
            <a:ext cx="2505483" cy="231273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9" name="U-Turn Arrow 8"/>
          <p:cNvSpPr/>
          <p:nvPr/>
        </p:nvSpPr>
        <p:spPr>
          <a:xfrm rot="10800000" flipH="1">
            <a:off x="2513554" y="2814366"/>
            <a:ext cx="2505483" cy="231273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15" name="Freeform 14"/>
          <p:cNvSpPr/>
          <p:nvPr/>
        </p:nvSpPr>
        <p:spPr>
          <a:xfrm rot="10800000">
            <a:off x="-1" y="1751716"/>
            <a:ext cx="3204903" cy="2585293"/>
          </a:xfrm>
          <a:custGeom>
            <a:avLst/>
            <a:gdLst>
              <a:gd name="connsiteX0" fmla="*/ 1134961 w 2664375"/>
              <a:gd name="connsiteY0" fmla="*/ 2149266 h 2149266"/>
              <a:gd name="connsiteX1" fmla="*/ 1134955 w 2664375"/>
              <a:gd name="connsiteY1" fmla="*/ 2149266 h 2149266"/>
              <a:gd name="connsiteX2" fmla="*/ 186999 w 2664375"/>
              <a:gd name="connsiteY2" fmla="*/ 1201310 h 2149266"/>
              <a:gd name="connsiteX3" fmla="*/ 186999 w 2664375"/>
              <a:gd name="connsiteY3" fmla="*/ 689879 h 2149266"/>
              <a:gd name="connsiteX4" fmla="*/ 0 w 2664375"/>
              <a:gd name="connsiteY4" fmla="*/ 689879 h 2149266"/>
              <a:gd name="connsiteX5" fmla="*/ 379997 w 2664375"/>
              <a:gd name="connsiteY5" fmla="*/ 240992 h 2149266"/>
              <a:gd name="connsiteX6" fmla="*/ 759995 w 2664375"/>
              <a:gd name="connsiteY6" fmla="*/ 689879 h 2149266"/>
              <a:gd name="connsiteX7" fmla="*/ 572996 w 2664375"/>
              <a:gd name="connsiteY7" fmla="*/ 689879 h 2149266"/>
              <a:gd name="connsiteX8" fmla="*/ 572996 w 2664375"/>
              <a:gd name="connsiteY8" fmla="*/ 1201310 h 2149266"/>
              <a:gd name="connsiteX9" fmla="*/ 1134955 w 2664375"/>
              <a:gd name="connsiteY9" fmla="*/ 1763269 h 2149266"/>
              <a:gd name="connsiteX10" fmla="*/ 1134961 w 2664375"/>
              <a:gd name="connsiteY10" fmla="*/ 1763270 h 2149266"/>
              <a:gd name="connsiteX11" fmla="*/ 1696920 w 2664375"/>
              <a:gd name="connsiteY11" fmla="*/ 1201311 h 2149266"/>
              <a:gd name="connsiteX12" fmla="*/ 1696920 w 2664375"/>
              <a:gd name="connsiteY12" fmla="*/ 851670 h 2149266"/>
              <a:gd name="connsiteX13" fmla="*/ 1694690 w 2664375"/>
              <a:gd name="connsiteY13" fmla="*/ 851670 h 2149266"/>
              <a:gd name="connsiteX14" fmla="*/ 1694722 w 2664375"/>
              <a:gd name="connsiteY14" fmla="*/ 851033 h 2149266"/>
              <a:gd name="connsiteX15" fmla="*/ 2637784 w 2664375"/>
              <a:gd name="connsiteY15" fmla="*/ 0 h 2149266"/>
              <a:gd name="connsiteX16" fmla="*/ 2637790 w 2664375"/>
              <a:gd name="connsiteY16" fmla="*/ 0 h 2149266"/>
              <a:gd name="connsiteX17" fmla="*/ 2664375 w 2664375"/>
              <a:gd name="connsiteY17" fmla="*/ 1259 h 2149266"/>
              <a:gd name="connsiteX18" fmla="*/ 2664375 w 2664375"/>
              <a:gd name="connsiteY18" fmla="*/ 388343 h 2149266"/>
              <a:gd name="connsiteX19" fmla="*/ 2637790 w 2664375"/>
              <a:gd name="connsiteY19" fmla="*/ 385997 h 2149266"/>
              <a:gd name="connsiteX20" fmla="*/ 2637784 w 2664375"/>
              <a:gd name="connsiteY20" fmla="*/ 385996 h 2149266"/>
              <a:gd name="connsiteX21" fmla="*/ 2087242 w 2664375"/>
              <a:gd name="connsiteY21" fmla="*/ 834701 h 2149266"/>
              <a:gd name="connsiteX22" fmla="*/ 2085531 w 2664375"/>
              <a:gd name="connsiteY22" fmla="*/ 851670 h 2149266"/>
              <a:gd name="connsiteX23" fmla="*/ 2082917 w 2664375"/>
              <a:gd name="connsiteY23" fmla="*/ 851670 h 2149266"/>
              <a:gd name="connsiteX24" fmla="*/ 2082917 w 2664375"/>
              <a:gd name="connsiteY24" fmla="*/ 1201310 h 2149266"/>
              <a:gd name="connsiteX25" fmla="*/ 1134961 w 2664375"/>
              <a:gd name="connsiteY25" fmla="*/ 2149266 h 214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64375" h="2149266">
                <a:moveTo>
                  <a:pt x="1134961" y="2149266"/>
                </a:moveTo>
                <a:lnTo>
                  <a:pt x="1134955" y="2149266"/>
                </a:lnTo>
                <a:cubicBezTo>
                  <a:pt x="611413" y="2149266"/>
                  <a:pt x="186999" y="1724852"/>
                  <a:pt x="186999" y="1201310"/>
                </a:cubicBezTo>
                <a:lnTo>
                  <a:pt x="186999" y="689879"/>
                </a:lnTo>
                <a:lnTo>
                  <a:pt x="0" y="689879"/>
                </a:lnTo>
                <a:lnTo>
                  <a:pt x="379997" y="240992"/>
                </a:lnTo>
                <a:lnTo>
                  <a:pt x="759995" y="689879"/>
                </a:lnTo>
                <a:lnTo>
                  <a:pt x="572996" y="689879"/>
                </a:lnTo>
                <a:lnTo>
                  <a:pt x="572996" y="1201310"/>
                </a:lnTo>
                <a:cubicBezTo>
                  <a:pt x="572996" y="1511671"/>
                  <a:pt x="824594" y="1763269"/>
                  <a:pt x="1134955" y="1763269"/>
                </a:cubicBezTo>
                <a:cubicBezTo>
                  <a:pt x="1134957" y="1763269"/>
                  <a:pt x="1134959" y="1763270"/>
                  <a:pt x="1134961" y="1763270"/>
                </a:cubicBezTo>
                <a:cubicBezTo>
                  <a:pt x="1445322" y="1763270"/>
                  <a:pt x="1696920" y="1511672"/>
                  <a:pt x="1696920" y="1201311"/>
                </a:cubicBezTo>
                <a:lnTo>
                  <a:pt x="1696920" y="851670"/>
                </a:lnTo>
                <a:lnTo>
                  <a:pt x="1694690" y="851670"/>
                </a:lnTo>
                <a:lnTo>
                  <a:pt x="1694722" y="851033"/>
                </a:lnTo>
                <a:cubicBezTo>
                  <a:pt x="1743267" y="373020"/>
                  <a:pt x="2146963" y="0"/>
                  <a:pt x="2637784" y="0"/>
                </a:cubicBezTo>
                <a:lnTo>
                  <a:pt x="2637790" y="0"/>
                </a:lnTo>
                <a:lnTo>
                  <a:pt x="2664375" y="1259"/>
                </a:lnTo>
                <a:lnTo>
                  <a:pt x="2664375" y="388343"/>
                </a:lnTo>
                <a:lnTo>
                  <a:pt x="2637790" y="385997"/>
                </a:lnTo>
                <a:cubicBezTo>
                  <a:pt x="2637788" y="385997"/>
                  <a:pt x="2637786" y="385996"/>
                  <a:pt x="2637784" y="385996"/>
                </a:cubicBezTo>
                <a:cubicBezTo>
                  <a:pt x="2366218" y="385996"/>
                  <a:pt x="2139643" y="578626"/>
                  <a:pt x="2087242" y="834701"/>
                </a:cubicBezTo>
                <a:lnTo>
                  <a:pt x="2085531" y="851670"/>
                </a:lnTo>
                <a:lnTo>
                  <a:pt x="2082917" y="851670"/>
                </a:lnTo>
                <a:lnTo>
                  <a:pt x="2082917" y="1201310"/>
                </a:lnTo>
                <a:cubicBezTo>
                  <a:pt x="2082917" y="1724852"/>
                  <a:pt x="1658503" y="2149266"/>
                  <a:pt x="1134961" y="21492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10093556" y="4786738"/>
            <a:ext cx="1716156" cy="6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Fase</a:t>
            </a:r>
            <a:r>
              <a:rPr lang="en-US" sz="1800" b="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Kemandirian</a:t>
            </a:r>
            <a:r>
              <a:rPr lang="en-US" sz="1800" b="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/ Exit Strategy </a:t>
            </a: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dengan</a:t>
            </a:r>
            <a:r>
              <a:rPr lang="en-US" sz="1800" b="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pendampingan</a:t>
            </a:r>
            <a:endParaRPr lang="en-US" sz="1800" b="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9788692" y="4545664"/>
            <a:ext cx="720150" cy="3686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7200" b="0" dirty="0">
                <a:solidFill>
                  <a:schemeClr val="accent5"/>
                </a:solidFill>
                <a:latin typeface="Roboto Medium" charset="0"/>
                <a:ea typeface="Roboto Medium" charset="0"/>
                <a:cs typeface="Roboto Medium" charset="0"/>
              </a:rPr>
              <a:t>“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11538598" y="6392460"/>
            <a:ext cx="720150" cy="3686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7200" b="0" dirty="0">
                <a:solidFill>
                  <a:schemeClr val="accent5"/>
                </a:solidFill>
                <a:latin typeface="Roboto Medium" charset="0"/>
                <a:ea typeface="Roboto Medium" charset="0"/>
                <a:cs typeface="Roboto Medium" charset="0"/>
              </a:rPr>
              <a:t>”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407648" y="5251195"/>
            <a:ext cx="4039961" cy="975984"/>
            <a:chOff x="407648" y="5251195"/>
            <a:chExt cx="4039961" cy="975984"/>
          </a:xfrm>
        </p:grpSpPr>
        <p:grpSp>
          <p:nvGrpSpPr>
            <p:cNvPr id="98" name="Group 97"/>
            <p:cNvGrpSpPr/>
            <p:nvPr/>
          </p:nvGrpSpPr>
          <p:grpSpPr>
            <a:xfrm>
              <a:off x="407648" y="5257799"/>
              <a:ext cx="3837950" cy="969380"/>
              <a:chOff x="6571442" y="2101176"/>
              <a:chExt cx="2389605" cy="714636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6571442" y="2101176"/>
                <a:ext cx="2389605" cy="714636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itle 3"/>
              <p:cNvSpPr txBox="1">
                <a:spLocks/>
              </p:cNvSpPr>
              <p:nvPr/>
            </p:nvSpPr>
            <p:spPr>
              <a:xfrm>
                <a:off x="6589225" y="2200513"/>
                <a:ext cx="2371822" cy="538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Infrastruktur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:</a:t>
                </a:r>
              </a:p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Pembangunan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rumah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produksi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rumput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laut</a:t>
                </a:r>
                <a:endParaRPr lang="en-US" altLang="ko-KR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Pengadaan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peralatan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produksi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rumput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laut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memproduksi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12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olahan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rumput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laut</a:t>
                </a:r>
                <a:endPara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6571442" y="2107826"/>
                <a:ext cx="2389605" cy="86209"/>
              </a:xfrm>
              <a:prstGeom prst="roundRect">
                <a:avLst>
                  <a:gd name="adj" fmla="val 2744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4325689" y="5251195"/>
              <a:ext cx="121920" cy="1219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97474" y="710978"/>
            <a:ext cx="4048124" cy="905638"/>
            <a:chOff x="197474" y="710978"/>
            <a:chExt cx="4048124" cy="905638"/>
          </a:xfrm>
        </p:grpSpPr>
        <p:grpSp>
          <p:nvGrpSpPr>
            <p:cNvPr id="32" name="Group 31"/>
            <p:cNvGrpSpPr/>
            <p:nvPr/>
          </p:nvGrpSpPr>
          <p:grpSpPr>
            <a:xfrm>
              <a:off x="407648" y="740039"/>
              <a:ext cx="3837950" cy="876577"/>
              <a:chOff x="6571442" y="2101176"/>
              <a:chExt cx="2389605" cy="876577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6571442" y="2101176"/>
                <a:ext cx="2389605" cy="876577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itle 3"/>
              <p:cNvSpPr txBox="1">
                <a:spLocks/>
              </p:cNvSpPr>
              <p:nvPr/>
            </p:nvSpPr>
            <p:spPr>
              <a:xfrm>
                <a:off x="6589225" y="2234135"/>
                <a:ext cx="2371822" cy="538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Koordinasi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dengan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Dinas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Perikanan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Sidoarjo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&amp; KKP</a:t>
                </a:r>
              </a:p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Survey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pemetaan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lokasi</a:t>
                </a:r>
                <a:endParaRPr lang="en-US" altLang="ko-KR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Koordinasi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dengan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pengusaha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rumput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laut</a:t>
                </a:r>
                <a:endParaRPr lang="en-US" altLang="ko-KR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Memproduksi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7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olahan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rumput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laut</a:t>
                </a:r>
                <a:endPara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6571442" y="2107826"/>
                <a:ext cx="2389605" cy="86209"/>
              </a:xfrm>
              <a:prstGeom prst="roundRect">
                <a:avLst>
                  <a:gd name="adj" fmla="val 274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97474" y="710978"/>
              <a:ext cx="121920" cy="1219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2532672" y="4170547"/>
            <a:ext cx="2285999" cy="7398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2018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433153" y="2035201"/>
            <a:ext cx="2078182" cy="42313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2019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144032" y="4420475"/>
            <a:ext cx="2285999" cy="48992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2020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4805482" y="583511"/>
            <a:ext cx="4789931" cy="1062107"/>
            <a:chOff x="6571442" y="2097728"/>
            <a:chExt cx="1613666" cy="819707"/>
          </a:xfrm>
        </p:grpSpPr>
        <p:sp>
          <p:nvSpPr>
            <p:cNvPr id="107" name="Rounded Rectangle 106"/>
            <p:cNvSpPr/>
            <p:nvPr/>
          </p:nvSpPr>
          <p:spPr>
            <a:xfrm>
              <a:off x="6571442" y="2101177"/>
              <a:ext cx="1613666" cy="816258"/>
            </a:xfrm>
            <a:prstGeom prst="roundRect">
              <a:avLst>
                <a:gd name="adj" fmla="val 2744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itle 3"/>
            <p:cNvSpPr txBox="1">
              <a:spLocks/>
            </p:cNvSpPr>
            <p:nvPr/>
          </p:nvSpPr>
          <p:spPr>
            <a:xfrm>
              <a:off x="6589225" y="2186347"/>
              <a:ext cx="1560183" cy="53820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ko-KR" sz="1000" b="0" dirty="0" err="1">
                  <a:cs typeface="Arial" pitchFamily="34" charset="0"/>
                </a:rPr>
                <a:t>Peningkatan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Kapasitas</a:t>
              </a:r>
              <a:r>
                <a:rPr lang="en-US" altLang="ko-KR" sz="1000" b="0" dirty="0">
                  <a:cs typeface="Arial" pitchFamily="34" charset="0"/>
                </a:rPr>
                <a:t>:</a:t>
              </a:r>
            </a:p>
            <a:p>
              <a:pPr marL="228600" indent="-228600">
                <a:lnSpc>
                  <a:spcPct val="100000"/>
                </a:lnSpc>
                <a:buAutoNum type="arabicPeriod"/>
              </a:pPr>
              <a:r>
                <a:rPr lang="en-US" altLang="ko-KR" sz="1000" b="0" dirty="0" err="1">
                  <a:cs typeface="Arial" pitchFamily="34" charset="0"/>
                </a:rPr>
                <a:t>Pelatihan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diversifikasi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dan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peningkatan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kualitas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produk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olahan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rumput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laut</a:t>
              </a:r>
              <a:endParaRPr lang="en-US" altLang="ko-KR" sz="1000" b="0" dirty="0">
                <a:cs typeface="Arial" pitchFamily="34" charset="0"/>
              </a:endParaRPr>
            </a:p>
            <a:p>
              <a:pPr marL="228600" indent="-228600">
                <a:lnSpc>
                  <a:spcPct val="100000"/>
                </a:lnSpc>
                <a:buAutoNum type="arabicPeriod"/>
              </a:pPr>
              <a:r>
                <a:rPr lang="en-US" altLang="ko-KR" sz="1000" b="0" dirty="0" err="1">
                  <a:cs typeface="Arial" pitchFamily="34" charset="0"/>
                </a:rPr>
                <a:t>Perluasan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akses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pasar</a:t>
              </a:r>
              <a:endParaRPr lang="en-US" altLang="ko-KR" sz="1000" b="0" dirty="0">
                <a:cs typeface="Arial" pitchFamily="34" charset="0"/>
              </a:endParaRPr>
            </a:p>
            <a:p>
              <a:pPr marL="228600" indent="-228600">
                <a:lnSpc>
                  <a:spcPct val="100000"/>
                </a:lnSpc>
                <a:buAutoNum type="arabicPeriod"/>
              </a:pPr>
              <a:r>
                <a:rPr lang="en-US" altLang="ko-KR" sz="1000" b="0" dirty="0" err="1">
                  <a:cs typeface="Arial" pitchFamily="34" charset="0"/>
                </a:rPr>
                <a:t>Integrasi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dengan</a:t>
              </a:r>
              <a:r>
                <a:rPr lang="en-US" altLang="ko-KR" sz="1000" b="0" dirty="0">
                  <a:cs typeface="Arial" pitchFamily="34" charset="0"/>
                </a:rPr>
                <a:t> Program Resto </a:t>
              </a:r>
              <a:r>
                <a:rPr lang="en-US" altLang="ko-KR" sz="1000" b="0" dirty="0" err="1">
                  <a:cs typeface="Arial" pitchFamily="34" charset="0"/>
                </a:rPr>
                <a:t>Apung</a:t>
              </a:r>
              <a:endParaRPr lang="en-US" altLang="ko-KR" sz="1000" b="0" dirty="0">
                <a:cs typeface="Arial" pitchFamily="34" charset="0"/>
              </a:endParaRPr>
            </a:p>
            <a:p>
              <a:pPr marL="228600" indent="-228600">
                <a:lnSpc>
                  <a:spcPct val="100000"/>
                </a:lnSpc>
                <a:buAutoNum type="arabicPeriod"/>
              </a:pPr>
              <a:r>
                <a:rPr lang="en-US" altLang="ko-KR" sz="1000" b="0" dirty="0" err="1">
                  <a:cs typeface="Arial" pitchFamily="34" charset="0"/>
                </a:rPr>
                <a:t>Pengembangan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kemasan</a:t>
              </a:r>
              <a:r>
                <a:rPr lang="en-US" altLang="ko-KR" sz="1000" b="0" dirty="0">
                  <a:cs typeface="Arial" pitchFamily="34" charset="0"/>
                </a:rPr>
                <a:t> </a:t>
              </a:r>
              <a:r>
                <a:rPr lang="en-US" altLang="ko-KR" sz="1000" b="0" dirty="0" err="1">
                  <a:cs typeface="Arial" pitchFamily="34" charset="0"/>
                </a:rPr>
                <a:t>produk</a:t>
              </a:r>
              <a:endParaRPr lang="en-US" altLang="ko-KR" sz="1000" b="0" dirty="0">
                <a:cs typeface="Arial" pitchFamily="34" charset="0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6571442" y="2097728"/>
              <a:ext cx="1613666" cy="96307"/>
            </a:xfrm>
            <a:prstGeom prst="roundRect">
              <a:avLst>
                <a:gd name="adj" fmla="val 27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>
          <a:xfrm>
            <a:off x="4628972" y="583511"/>
            <a:ext cx="121920" cy="1219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22" name="Group 121"/>
          <p:cNvGrpSpPr/>
          <p:nvPr/>
        </p:nvGrpSpPr>
        <p:grpSpPr>
          <a:xfrm>
            <a:off x="5862746" y="5254111"/>
            <a:ext cx="2998842" cy="1088077"/>
            <a:chOff x="5862746" y="5254111"/>
            <a:chExt cx="2998842" cy="1088077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739668" y="5254111"/>
              <a:ext cx="121920" cy="1219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5862746" y="5257800"/>
              <a:ext cx="2812834" cy="1084388"/>
              <a:chOff x="6571442" y="2101176"/>
              <a:chExt cx="2389605" cy="637537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6571442" y="2101176"/>
                <a:ext cx="2389605" cy="569921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itle 3"/>
              <p:cNvSpPr txBox="1">
                <a:spLocks/>
              </p:cNvSpPr>
              <p:nvPr/>
            </p:nvSpPr>
            <p:spPr>
              <a:xfrm>
                <a:off x="6589225" y="2200513"/>
                <a:ext cx="2371822" cy="538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sz="1000" b="0" dirty="0" err="1">
                    <a:cs typeface="Arial" pitchFamily="34" charset="0"/>
                  </a:rPr>
                  <a:t>Persiapan</a:t>
                </a:r>
                <a:r>
                  <a:rPr lang="en-US" altLang="ko-KR" sz="1000" b="0" dirty="0"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cs typeface="Arial" pitchFamily="34" charset="0"/>
                  </a:rPr>
                  <a:t>Kemandirian</a:t>
                </a:r>
                <a:r>
                  <a:rPr lang="en-US" altLang="ko-KR" sz="1000" b="0" dirty="0">
                    <a:cs typeface="Arial" pitchFamily="34" charset="0"/>
                  </a:rPr>
                  <a:t>: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sz="1000" b="0" dirty="0" err="1">
                    <a:cs typeface="Arial" pitchFamily="34" charset="0"/>
                  </a:rPr>
                  <a:t>Pelatihan</a:t>
                </a:r>
                <a:r>
                  <a:rPr lang="en-US" altLang="ko-KR" sz="1000" b="0" dirty="0"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cs typeface="Arial" pitchFamily="34" charset="0"/>
                  </a:rPr>
                  <a:t>dan</a:t>
                </a:r>
                <a:r>
                  <a:rPr lang="en-US" altLang="ko-KR" sz="1000" b="0" dirty="0">
                    <a:cs typeface="Arial" pitchFamily="34" charset="0"/>
                  </a:rPr>
                  <a:t> </a:t>
                </a:r>
                <a:r>
                  <a:rPr lang="en-US" altLang="ko-KR" sz="1000" b="0" dirty="0" err="1">
                    <a:cs typeface="Arial" pitchFamily="34" charset="0"/>
                  </a:rPr>
                  <a:t>pendampingan</a:t>
                </a:r>
                <a:endParaRPr lang="ko-KR" altLang="en-US" sz="1000" b="0" dirty="0">
                  <a:cs typeface="Arial" pitchFamily="34" charset="0"/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6571442" y="2107826"/>
                <a:ext cx="2389605" cy="86209"/>
              </a:xfrm>
              <a:prstGeom prst="roundRect">
                <a:avLst>
                  <a:gd name="adj" fmla="val 2744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C553E116-F54D-7746-8A99-CF7D289957FC}"/>
              </a:ext>
            </a:extLst>
          </p:cNvPr>
          <p:cNvSpPr txBox="1">
            <a:spLocks/>
          </p:cNvSpPr>
          <p:nvPr/>
        </p:nvSpPr>
        <p:spPr>
          <a:xfrm>
            <a:off x="319394" y="173301"/>
            <a:ext cx="3242412" cy="423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Roadmap</a:t>
            </a:r>
          </a:p>
        </p:txBody>
      </p:sp>
      <p:sp>
        <p:nvSpPr>
          <p:cNvPr id="116" name="Title 3"/>
          <p:cNvSpPr txBox="1">
            <a:spLocks/>
          </p:cNvSpPr>
          <p:nvPr/>
        </p:nvSpPr>
        <p:spPr>
          <a:xfrm>
            <a:off x="10093556" y="3970732"/>
            <a:ext cx="1716156" cy="6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2021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" b="4258"/>
          <a:stretch>
            <a:fillRect/>
          </a:stretch>
        </p:blipFill>
        <p:spPr>
          <a:xfrm>
            <a:off x="4857750" y="2293938"/>
            <a:ext cx="1265238" cy="1265237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r="12453"/>
          <a:stretch>
            <a:fillRect/>
          </a:stretch>
        </p:blipFill>
        <p:spPr>
          <a:xfrm>
            <a:off x="3009900" y="3270250"/>
            <a:ext cx="1271588" cy="1270000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r="12453"/>
          <a:stretch>
            <a:fillRect/>
          </a:stretch>
        </p:blipFill>
        <p:spPr>
          <a:xfrm>
            <a:off x="1201129" y="2279650"/>
            <a:ext cx="1271588" cy="1270000"/>
          </a:xfrm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r="12453"/>
          <a:stretch>
            <a:fillRect/>
          </a:stretch>
        </p:blipFill>
        <p:spPr>
          <a:xfrm>
            <a:off x="6652088" y="3363713"/>
            <a:ext cx="1271587" cy="1270000"/>
          </a:xfrm>
        </p:spPr>
      </p:pic>
      <p:sp>
        <p:nvSpPr>
          <p:cNvPr id="85" name="TextBox 84"/>
          <p:cNvSpPr txBox="1"/>
          <p:nvPr/>
        </p:nvSpPr>
        <p:spPr>
          <a:xfrm>
            <a:off x="821793" y="2035201"/>
            <a:ext cx="2078182" cy="207818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433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/>
        </p:nvSpPr>
        <p:spPr bwMode="auto">
          <a:xfrm rot="2700000">
            <a:off x="4386753" y="2144730"/>
            <a:ext cx="687096" cy="1825392"/>
          </a:xfrm>
          <a:custGeom>
            <a:avLst/>
            <a:gdLst>
              <a:gd name="T0" fmla="*/ 367 w 367"/>
              <a:gd name="T1" fmla="*/ 975 h 975"/>
              <a:gd name="T2" fmla="*/ 367 w 367"/>
              <a:gd name="T3" fmla="*/ 0 h 975"/>
              <a:gd name="T4" fmla="*/ 0 w 367"/>
              <a:gd name="T5" fmla="*/ 0 h 975"/>
              <a:gd name="T6" fmla="*/ 0 w 367"/>
              <a:gd name="T7" fmla="*/ 609 h 975"/>
              <a:gd name="T8" fmla="*/ 367 w 367"/>
              <a:gd name="T9" fmla="*/ 975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" h="975">
                <a:moveTo>
                  <a:pt x="367" y="975"/>
                </a:moveTo>
                <a:lnTo>
                  <a:pt x="367" y="0"/>
                </a:lnTo>
                <a:lnTo>
                  <a:pt x="0" y="0"/>
                </a:lnTo>
                <a:lnTo>
                  <a:pt x="0" y="609"/>
                </a:lnTo>
                <a:lnTo>
                  <a:pt x="367" y="975"/>
                </a:lnTo>
                <a:close/>
              </a:path>
            </a:pathLst>
          </a:custGeom>
          <a:solidFill>
            <a:srgbClr val="D5195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 rot="2700000">
            <a:off x="5656697" y="1681167"/>
            <a:ext cx="1823520" cy="683352"/>
          </a:xfrm>
          <a:custGeom>
            <a:avLst/>
            <a:gdLst>
              <a:gd name="T0" fmla="*/ 0 w 974"/>
              <a:gd name="T1" fmla="*/ 365 h 365"/>
              <a:gd name="T2" fmla="*/ 974 w 974"/>
              <a:gd name="T3" fmla="*/ 365 h 365"/>
              <a:gd name="T4" fmla="*/ 974 w 974"/>
              <a:gd name="T5" fmla="*/ 0 h 365"/>
              <a:gd name="T6" fmla="*/ 365 w 974"/>
              <a:gd name="T7" fmla="*/ 0 h 365"/>
              <a:gd name="T8" fmla="*/ 0 w 974"/>
              <a:gd name="T9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4" h="365">
                <a:moveTo>
                  <a:pt x="0" y="365"/>
                </a:moveTo>
                <a:lnTo>
                  <a:pt x="974" y="365"/>
                </a:lnTo>
                <a:lnTo>
                  <a:pt x="974" y="0"/>
                </a:lnTo>
                <a:lnTo>
                  <a:pt x="365" y="0"/>
                </a:lnTo>
                <a:lnTo>
                  <a:pt x="0" y="36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 rot="2700000">
            <a:off x="5026068" y="1056248"/>
            <a:ext cx="1207567" cy="2197959"/>
          </a:xfrm>
          <a:custGeom>
            <a:avLst/>
            <a:gdLst>
              <a:gd name="T0" fmla="*/ 505 w 645"/>
              <a:gd name="T1" fmla="*/ 0 h 1174"/>
              <a:gd name="T2" fmla="*/ 140 w 645"/>
              <a:gd name="T3" fmla="*/ 365 h 1174"/>
              <a:gd name="T4" fmla="*/ 140 w 645"/>
              <a:gd name="T5" fmla="*/ 780 h 1174"/>
              <a:gd name="T6" fmla="*/ 0 w 645"/>
              <a:gd name="T7" fmla="*/ 780 h 1174"/>
              <a:gd name="T8" fmla="*/ 322 w 645"/>
              <a:gd name="T9" fmla="*/ 1174 h 1174"/>
              <a:gd name="T10" fmla="*/ 645 w 645"/>
              <a:gd name="T11" fmla="*/ 780 h 1174"/>
              <a:gd name="T12" fmla="*/ 505 w 645"/>
              <a:gd name="T13" fmla="*/ 780 h 1174"/>
              <a:gd name="T14" fmla="*/ 505 w 645"/>
              <a:gd name="T15" fmla="*/ 0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5" h="1174">
                <a:moveTo>
                  <a:pt x="505" y="0"/>
                </a:moveTo>
                <a:lnTo>
                  <a:pt x="140" y="365"/>
                </a:lnTo>
                <a:lnTo>
                  <a:pt x="140" y="780"/>
                </a:lnTo>
                <a:lnTo>
                  <a:pt x="0" y="780"/>
                </a:lnTo>
                <a:lnTo>
                  <a:pt x="322" y="1174"/>
                </a:lnTo>
                <a:lnTo>
                  <a:pt x="645" y="780"/>
                </a:lnTo>
                <a:lnTo>
                  <a:pt x="505" y="780"/>
                </a:lnTo>
                <a:lnTo>
                  <a:pt x="505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vert270" wrap="square" lIns="91440" tIns="45720" rIns="91440" bIns="2743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Nature</a:t>
            </a:r>
          </a:p>
          <a:p>
            <a:pPr algn="ctr"/>
            <a:endParaRPr lang="en-US" sz="2400" dirty="0">
              <a:solidFill>
                <a:srgbClr val="FFFFFF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 rot="2700000">
            <a:off x="7258716" y="2949627"/>
            <a:ext cx="683352" cy="1825392"/>
          </a:xfrm>
          <a:custGeom>
            <a:avLst/>
            <a:gdLst>
              <a:gd name="T0" fmla="*/ 0 w 365"/>
              <a:gd name="T1" fmla="*/ 0 h 975"/>
              <a:gd name="T2" fmla="*/ 0 w 365"/>
              <a:gd name="T3" fmla="*/ 975 h 975"/>
              <a:gd name="T4" fmla="*/ 365 w 365"/>
              <a:gd name="T5" fmla="*/ 975 h 975"/>
              <a:gd name="T6" fmla="*/ 365 w 365"/>
              <a:gd name="T7" fmla="*/ 365 h 975"/>
              <a:gd name="T8" fmla="*/ 0 w 365"/>
              <a:gd name="T9" fmla="*/ 0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5" h="975">
                <a:moveTo>
                  <a:pt x="0" y="0"/>
                </a:moveTo>
                <a:lnTo>
                  <a:pt x="0" y="975"/>
                </a:lnTo>
                <a:lnTo>
                  <a:pt x="365" y="975"/>
                </a:lnTo>
                <a:lnTo>
                  <a:pt x="365" y="3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 rot="2700000">
            <a:off x="6374484" y="2321258"/>
            <a:ext cx="2192342" cy="1207567"/>
          </a:xfrm>
          <a:custGeom>
            <a:avLst/>
            <a:gdLst>
              <a:gd name="T0" fmla="*/ 1171 w 1171"/>
              <a:gd name="T1" fmla="*/ 505 h 645"/>
              <a:gd name="T2" fmla="*/ 806 w 1171"/>
              <a:gd name="T3" fmla="*/ 140 h 645"/>
              <a:gd name="T4" fmla="*/ 391 w 1171"/>
              <a:gd name="T5" fmla="*/ 140 h 645"/>
              <a:gd name="T6" fmla="*/ 391 w 1171"/>
              <a:gd name="T7" fmla="*/ 0 h 645"/>
              <a:gd name="T8" fmla="*/ 0 w 1171"/>
              <a:gd name="T9" fmla="*/ 323 h 645"/>
              <a:gd name="T10" fmla="*/ 391 w 1171"/>
              <a:gd name="T11" fmla="*/ 645 h 645"/>
              <a:gd name="T12" fmla="*/ 391 w 1171"/>
              <a:gd name="T13" fmla="*/ 505 h 645"/>
              <a:gd name="T14" fmla="*/ 1171 w 1171"/>
              <a:gd name="T15" fmla="*/ 505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71" h="645">
                <a:moveTo>
                  <a:pt x="1171" y="505"/>
                </a:moveTo>
                <a:lnTo>
                  <a:pt x="806" y="140"/>
                </a:lnTo>
                <a:lnTo>
                  <a:pt x="391" y="140"/>
                </a:lnTo>
                <a:lnTo>
                  <a:pt x="391" y="0"/>
                </a:lnTo>
                <a:lnTo>
                  <a:pt x="0" y="323"/>
                </a:lnTo>
                <a:lnTo>
                  <a:pt x="391" y="645"/>
                </a:lnTo>
                <a:lnTo>
                  <a:pt x="391" y="505"/>
                </a:lnTo>
                <a:lnTo>
                  <a:pt x="1171" y="5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27000" dir="5400000" algn="t" rotWithShape="0">
              <a:prstClr val="black">
                <a:alpha val="15000"/>
              </a:prstClr>
            </a:outerShdw>
          </a:effectLst>
        </p:spPr>
        <p:txBody>
          <a:bodyPr vert="horz" wrap="square" lIns="36576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Economic</a:t>
            </a: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 rot="2700000">
            <a:off x="4849814" y="4552308"/>
            <a:ext cx="1823520" cy="685224"/>
          </a:xfrm>
          <a:custGeom>
            <a:avLst/>
            <a:gdLst>
              <a:gd name="T0" fmla="*/ 974 w 974"/>
              <a:gd name="T1" fmla="*/ 0 h 366"/>
              <a:gd name="T2" fmla="*/ 0 w 974"/>
              <a:gd name="T3" fmla="*/ 0 h 366"/>
              <a:gd name="T4" fmla="*/ 0 w 974"/>
              <a:gd name="T5" fmla="*/ 366 h 366"/>
              <a:gd name="T6" fmla="*/ 609 w 974"/>
              <a:gd name="T7" fmla="*/ 366 h 366"/>
              <a:gd name="T8" fmla="*/ 974 w 974"/>
              <a:gd name="T9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4" h="366">
                <a:moveTo>
                  <a:pt x="974" y="0"/>
                </a:moveTo>
                <a:lnTo>
                  <a:pt x="0" y="0"/>
                </a:lnTo>
                <a:lnTo>
                  <a:pt x="0" y="366"/>
                </a:lnTo>
                <a:lnTo>
                  <a:pt x="609" y="366"/>
                </a:lnTo>
                <a:lnTo>
                  <a:pt x="97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ource Sans Pro" charset="0"/>
            </a:endParaRP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 rot="2700000">
            <a:off x="6095733" y="3664218"/>
            <a:ext cx="1207567" cy="2197959"/>
          </a:xfrm>
          <a:custGeom>
            <a:avLst/>
            <a:gdLst>
              <a:gd name="T0" fmla="*/ 140 w 645"/>
              <a:gd name="T1" fmla="*/ 1174 h 1174"/>
              <a:gd name="T2" fmla="*/ 505 w 645"/>
              <a:gd name="T3" fmla="*/ 808 h 1174"/>
              <a:gd name="T4" fmla="*/ 505 w 645"/>
              <a:gd name="T5" fmla="*/ 394 h 1174"/>
              <a:gd name="T6" fmla="*/ 645 w 645"/>
              <a:gd name="T7" fmla="*/ 394 h 1174"/>
              <a:gd name="T8" fmla="*/ 323 w 645"/>
              <a:gd name="T9" fmla="*/ 0 h 1174"/>
              <a:gd name="T10" fmla="*/ 0 w 645"/>
              <a:gd name="T11" fmla="*/ 394 h 1174"/>
              <a:gd name="T12" fmla="*/ 140 w 645"/>
              <a:gd name="T13" fmla="*/ 394 h 1174"/>
              <a:gd name="T14" fmla="*/ 140 w 645"/>
              <a:gd name="T15" fmla="*/ 1174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5" h="1174">
                <a:moveTo>
                  <a:pt x="140" y="1174"/>
                </a:moveTo>
                <a:lnTo>
                  <a:pt x="505" y="808"/>
                </a:lnTo>
                <a:lnTo>
                  <a:pt x="505" y="394"/>
                </a:lnTo>
                <a:lnTo>
                  <a:pt x="645" y="394"/>
                </a:lnTo>
                <a:lnTo>
                  <a:pt x="323" y="0"/>
                </a:lnTo>
                <a:lnTo>
                  <a:pt x="0" y="394"/>
                </a:lnTo>
                <a:lnTo>
                  <a:pt x="140" y="394"/>
                </a:lnTo>
                <a:lnTo>
                  <a:pt x="140" y="11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27000" dir="16200000" rotWithShape="0">
              <a:prstClr val="black">
                <a:alpha val="15000"/>
              </a:prstClr>
            </a:outerShdw>
          </a:effectLst>
        </p:spPr>
        <p:txBody>
          <a:bodyPr vert="vert270" wrap="square" lIns="91440" tIns="2743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Social</a:t>
            </a:r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 rot="2700000">
            <a:off x="3762655" y="3391198"/>
            <a:ext cx="2196087" cy="1205695"/>
          </a:xfrm>
          <a:custGeom>
            <a:avLst/>
            <a:gdLst>
              <a:gd name="T0" fmla="*/ 0 w 1173"/>
              <a:gd name="T1" fmla="*/ 139 h 644"/>
              <a:gd name="T2" fmla="*/ 367 w 1173"/>
              <a:gd name="T3" fmla="*/ 505 h 644"/>
              <a:gd name="T4" fmla="*/ 780 w 1173"/>
              <a:gd name="T5" fmla="*/ 505 h 644"/>
              <a:gd name="T6" fmla="*/ 780 w 1173"/>
              <a:gd name="T7" fmla="*/ 644 h 644"/>
              <a:gd name="T8" fmla="*/ 1173 w 1173"/>
              <a:gd name="T9" fmla="*/ 322 h 644"/>
              <a:gd name="T10" fmla="*/ 780 w 1173"/>
              <a:gd name="T11" fmla="*/ 0 h 644"/>
              <a:gd name="T12" fmla="*/ 780 w 1173"/>
              <a:gd name="T13" fmla="*/ 139 h 644"/>
              <a:gd name="T14" fmla="*/ 0 w 1173"/>
              <a:gd name="T15" fmla="*/ 13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73" h="644">
                <a:moveTo>
                  <a:pt x="0" y="139"/>
                </a:moveTo>
                <a:lnTo>
                  <a:pt x="367" y="505"/>
                </a:lnTo>
                <a:lnTo>
                  <a:pt x="780" y="505"/>
                </a:lnTo>
                <a:lnTo>
                  <a:pt x="780" y="644"/>
                </a:lnTo>
                <a:lnTo>
                  <a:pt x="1173" y="322"/>
                </a:lnTo>
                <a:lnTo>
                  <a:pt x="780" y="0"/>
                </a:lnTo>
                <a:lnTo>
                  <a:pt x="780" y="139"/>
                </a:lnTo>
                <a:lnTo>
                  <a:pt x="0" y="139"/>
                </a:lnTo>
                <a:close/>
              </a:path>
            </a:pathLst>
          </a:custGeom>
          <a:solidFill>
            <a:srgbClr val="E94579"/>
          </a:solidFill>
          <a:ln>
            <a:noFill/>
          </a:ln>
          <a:effectLst>
            <a:outerShdw blurRad="254000" dist="1270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365760" bIns="45720" numCol="1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dirty="0">
                <a:solidFill>
                  <a:srgbClr val="FFFFFF"/>
                </a:solidFill>
                <a:latin typeface="Roboto Light" charset="0"/>
                <a:ea typeface="Roboto Light" charset="0"/>
                <a:cs typeface="Roboto Light" charset="0"/>
              </a:rPr>
              <a:t>Wellbeing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54000" y="266490"/>
            <a:ext cx="3759200" cy="505669"/>
            <a:chOff x="6571442" y="2036499"/>
            <a:chExt cx="2296381" cy="981764"/>
          </a:xfrm>
        </p:grpSpPr>
        <p:sp>
          <p:nvSpPr>
            <p:cNvPr id="23" name="Rounded Rectangle 22"/>
            <p:cNvSpPr/>
            <p:nvPr/>
          </p:nvSpPr>
          <p:spPr>
            <a:xfrm>
              <a:off x="6571442" y="2101177"/>
              <a:ext cx="2296381" cy="917086"/>
            </a:xfrm>
            <a:prstGeom prst="roundRect">
              <a:avLst>
                <a:gd name="adj" fmla="val 2744"/>
              </a:avLst>
            </a:prstGeom>
            <a:solidFill>
              <a:srgbClr val="00B050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20890" y="2036499"/>
              <a:ext cx="2030010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 charset="0"/>
                </a:rPr>
                <a:t>Nature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229600" y="266490"/>
            <a:ext cx="3759200" cy="523220"/>
            <a:chOff x="6571442" y="2036499"/>
            <a:chExt cx="2296381" cy="1015840"/>
          </a:xfrm>
        </p:grpSpPr>
        <p:sp>
          <p:nvSpPr>
            <p:cNvPr id="40" name="Rounded Rectangle 39"/>
            <p:cNvSpPr/>
            <p:nvPr/>
          </p:nvSpPr>
          <p:spPr>
            <a:xfrm>
              <a:off x="6571442" y="2101177"/>
              <a:ext cx="2296381" cy="917086"/>
            </a:xfrm>
            <a:prstGeom prst="roundRect">
              <a:avLst>
                <a:gd name="adj" fmla="val 2744"/>
              </a:avLst>
            </a:prstGeom>
            <a:solidFill>
              <a:srgbClr val="0070C0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20890" y="2036499"/>
              <a:ext cx="2030010" cy="101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 charset="0"/>
                </a:rPr>
                <a:t>Economic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848444" y="1043665"/>
            <a:ext cx="2825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spc="110" dirty="0" err="1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Rp</a:t>
            </a:r>
            <a:r>
              <a:rPr lang="en-US" sz="2000" b="1" spc="110" dirty="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82.814.000/</a:t>
            </a:r>
            <a:r>
              <a:rPr lang="en-US" sz="1600" b="1" spc="110" dirty="0" err="1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Tahun</a:t>
            </a:r>
          </a:p>
          <a:p>
            <a:pPr algn="r"/>
            <a:r>
              <a:rPr lang="en-US" sz="1200" spc="110" dirty="0" err="1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Pendapatan</a:t>
            </a:r>
            <a:r>
              <a:rPr lang="en-US" sz="1200" spc="110" dirty="0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 </a:t>
            </a:r>
            <a:r>
              <a:rPr lang="en-US" sz="1200" spc="110" dirty="0" err="1">
                <a:latin typeface="Roboto" panose="02000000000000000000" pitchFamily="2" charset="0"/>
                <a:ea typeface="Roboto" panose="02000000000000000000" pitchFamily="2" charset="0"/>
                <a:cs typeface="Arial"/>
              </a:rPr>
              <a:t>Kelompok</a:t>
            </a:r>
            <a:endParaRPr lang="en-US" sz="1200" spc="110" dirty="0">
              <a:latin typeface="Roboto" panose="02000000000000000000" pitchFamily="2" charset="0"/>
              <a:ea typeface="Roboto" panose="02000000000000000000" pitchFamily="2" charset="0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48364" y="2111924"/>
            <a:ext cx="3325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3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inovasi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baru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nori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donat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rumput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laut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pPr algn="r"/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kertas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keju</a:t>
            </a:r>
            <a:endParaRPr lang="en-US" sz="10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54000" y="3325950"/>
            <a:ext cx="3759200" cy="523220"/>
            <a:chOff x="6571442" y="2036499"/>
            <a:chExt cx="2296381" cy="1015840"/>
          </a:xfrm>
        </p:grpSpPr>
        <p:sp>
          <p:nvSpPr>
            <p:cNvPr id="37" name="Rounded Rectangle 36"/>
            <p:cNvSpPr/>
            <p:nvPr/>
          </p:nvSpPr>
          <p:spPr>
            <a:xfrm>
              <a:off x="6571442" y="2101177"/>
              <a:ext cx="2296381" cy="917086"/>
            </a:xfrm>
            <a:prstGeom prst="roundRect">
              <a:avLst>
                <a:gd name="adj" fmla="val 2744"/>
              </a:avLst>
            </a:prstGeom>
            <a:solidFill>
              <a:srgbClr val="E94579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20890" y="2036499"/>
              <a:ext cx="2030010" cy="101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 charset="0"/>
                </a:rPr>
                <a:t>Wellbeing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8229602" y="3325950"/>
            <a:ext cx="3759200" cy="523220"/>
            <a:chOff x="6571443" y="2036499"/>
            <a:chExt cx="2296381" cy="1015840"/>
          </a:xfrm>
        </p:grpSpPr>
        <p:sp>
          <p:nvSpPr>
            <p:cNvPr id="43" name="Rounded Rectangle 42"/>
            <p:cNvSpPr/>
            <p:nvPr/>
          </p:nvSpPr>
          <p:spPr>
            <a:xfrm>
              <a:off x="6571443" y="2101177"/>
              <a:ext cx="2296381" cy="917087"/>
            </a:xfrm>
            <a:prstGeom prst="roundRect">
              <a:avLst>
                <a:gd name="adj" fmla="val 2744"/>
              </a:avLst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20890" y="2036499"/>
              <a:ext cx="2030010" cy="101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 charset="0"/>
                </a:rPr>
                <a:t>Social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297111" y="876134"/>
            <a:ext cx="2829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500 Ha</a:t>
            </a:r>
          </a:p>
          <a:p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Ekosistem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tambak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rumput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laut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7111" y="2359054"/>
            <a:ext cx="2829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1041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Bungkus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Pengurangan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limbah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kemasan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dari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penjualan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di Resto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Apung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A481A9-8829-4F43-829A-DD591F813A25}"/>
              </a:ext>
            </a:extLst>
          </p:cNvPr>
          <p:cNvSpPr txBox="1"/>
          <p:nvPr/>
        </p:nvSpPr>
        <p:spPr>
          <a:xfrm>
            <a:off x="297111" y="1606944"/>
            <a:ext cx="28299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Zero Waste</a:t>
            </a:r>
          </a:p>
          <a:p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Produk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783374" y="4093779"/>
            <a:ext cx="28937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d-ID" sz="2000" b="1" dirty="0">
                <a:latin typeface="Roboto" panose="02000000000000000000" pitchFamily="2" charset="0"/>
                <a:ea typeface="Roboto" panose="02000000000000000000" pitchFamily="2" charset="0"/>
              </a:rPr>
              <a:t>3 UMKM</a:t>
            </a:r>
          </a:p>
          <a:p>
            <a:pPr algn="r">
              <a:defRPr/>
            </a:pPr>
            <a:r>
              <a:rPr lang="id-ID" sz="1200" dirty="0" err="1">
                <a:latin typeface="Roboto" panose="02000000000000000000" pitchFamily="2" charset="0"/>
                <a:ea typeface="Roboto" panose="02000000000000000000" pitchFamily="2" charset="0"/>
              </a:rPr>
              <a:t>Kerjasama</a:t>
            </a:r>
            <a:r>
              <a:rPr lang="id-ID" sz="1200" dirty="0">
                <a:latin typeface="Roboto" panose="02000000000000000000" pitchFamily="2" charset="0"/>
                <a:ea typeface="Roboto" panose="02000000000000000000" pitchFamily="2" charset="0"/>
              </a:rPr>
              <a:t> antar UMKM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8783374" y="4797313"/>
            <a:ext cx="28937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Bulan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1x</a:t>
            </a:r>
          </a:p>
          <a:p>
            <a:pPr algn="r">
              <a:defRPr/>
            </a:pP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Pertemuan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koperasi</a:t>
            </a:r>
            <a:endParaRPr lang="id-ID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0799A07-2A9B-294A-B7BB-0EFE3AFA6003}"/>
              </a:ext>
            </a:extLst>
          </p:cNvPr>
          <p:cNvSpPr txBox="1"/>
          <p:nvPr/>
        </p:nvSpPr>
        <p:spPr>
          <a:xfrm>
            <a:off x="8783373" y="5509029"/>
            <a:ext cx="2893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14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Desa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Penerima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pelatihan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produk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rumput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laut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7110" y="5065083"/>
            <a:ext cx="3175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>
                <a:latin typeface="Roboto" panose="02000000000000000000" pitchFamily="2" charset="0"/>
                <a:ea typeface="Roboto" panose="02000000000000000000" pitchFamily="2" charset="0"/>
              </a:rPr>
              <a:t>PIRT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dan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Sertifikasi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Halal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97111" y="4046625"/>
            <a:ext cx="332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b="1" dirty="0">
                <a:latin typeface="Roboto" panose="02000000000000000000" pitchFamily="2" charset="0"/>
                <a:ea typeface="Roboto" panose="02000000000000000000" pitchFamily="2" charset="0"/>
              </a:rPr>
              <a:t>26 Ibu Rumah Tangga</a:t>
            </a:r>
          </a:p>
          <a:p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Hak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d-ID" sz="1200" dirty="0">
                <a:latin typeface="Roboto" panose="02000000000000000000" pitchFamily="2" charset="0"/>
                <a:ea typeface="Roboto" panose="02000000000000000000" pitchFamily="2" charset="0"/>
              </a:rPr>
              <a:t>yang sama bagi perempuan terhadap sumberdaya ekonomi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97111" y="5714211"/>
            <a:ext cx="3827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Perluasan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jaringan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usaha</a:t>
            </a:r>
            <a:b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dengan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UPT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Mamin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Dinas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Perindagkop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Jawa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Timur</a:t>
            </a:r>
            <a:endParaRPr lang="id-ID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53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5ED3DA2-2170-4CF0-8516-4F100E45C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7546"/>
          <a:stretch/>
        </p:blipFill>
        <p:spPr>
          <a:xfrm>
            <a:off x="-128337" y="-144379"/>
            <a:ext cx="12448674" cy="700237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64D2410-C13B-4CD8-8BCF-C5BFFF2D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417" y="329738"/>
            <a:ext cx="10957161" cy="574934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6776C95-6BF4-48E2-9BF0-98E344C07228}"/>
              </a:ext>
            </a:extLst>
          </p:cNvPr>
          <p:cNvSpPr txBox="1">
            <a:spLocks/>
          </p:cNvSpPr>
          <p:nvPr/>
        </p:nvSpPr>
        <p:spPr>
          <a:xfrm>
            <a:off x="4101857" y="6188719"/>
            <a:ext cx="3988279" cy="5828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l"/>
            <a:r>
              <a:rPr lang="en-US" sz="4800" b="0" dirty="0">
                <a:latin typeface="Arial Black" panose="020B0A04020102020204" pitchFamily="34" charset="0"/>
                <a:ea typeface="Roboto Light" charset="0"/>
                <a:cs typeface="Roboto Light" charset="0"/>
              </a:rPr>
              <a:t>KOTUGRES</a:t>
            </a:r>
          </a:p>
        </p:txBody>
      </p:sp>
      <p:pic>
        <p:nvPicPr>
          <p:cNvPr id="13" name="Picture 6" descr="Hasil gambar untuk baju vector">
            <a:extLst>
              <a:ext uri="{FF2B5EF4-FFF2-40B4-BE49-F238E27FC236}">
                <a16:creationId xmlns:a16="http://schemas.microsoft.com/office/drawing/2014/main" id="{E7F5758D-66F8-4CBC-A3EC-42BD473CF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99" y="1254191"/>
            <a:ext cx="1476306" cy="1476306"/>
          </a:xfrm>
          <a:prstGeom prst="ellipse">
            <a:avLst/>
          </a:prstGeom>
          <a:ln w="190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asil gambar untuk mukena vector">
            <a:extLst>
              <a:ext uri="{FF2B5EF4-FFF2-40B4-BE49-F238E27FC236}">
                <a16:creationId xmlns:a16="http://schemas.microsoft.com/office/drawing/2014/main" id="{16985394-6EBD-4E87-B2B9-EAAF0E0B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946" y="3354330"/>
            <a:ext cx="1446289" cy="1446289"/>
          </a:xfrm>
          <a:prstGeom prst="ellipse">
            <a:avLst/>
          </a:prstGeom>
          <a:ln w="190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asil gambar untuk vas">
            <a:extLst>
              <a:ext uri="{FF2B5EF4-FFF2-40B4-BE49-F238E27FC236}">
                <a16:creationId xmlns:a16="http://schemas.microsoft.com/office/drawing/2014/main" id="{D6FCDD5E-674B-4DD2-8201-8060DF05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453" y="3428999"/>
            <a:ext cx="1470667" cy="1370670"/>
          </a:xfrm>
          <a:prstGeom prst="ellipse">
            <a:avLst/>
          </a:prstGeom>
          <a:ln w="190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Hasil gambar untuk bros hijab">
            <a:extLst>
              <a:ext uri="{FF2B5EF4-FFF2-40B4-BE49-F238E27FC236}">
                <a16:creationId xmlns:a16="http://schemas.microsoft.com/office/drawing/2014/main" id="{70BF27AB-388E-414A-87EB-68B6EA65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081" y="1128056"/>
            <a:ext cx="1639473" cy="1476307"/>
          </a:xfrm>
          <a:prstGeom prst="ellipse">
            <a:avLst/>
          </a:prstGeom>
          <a:ln w="190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578090-076E-46EA-9BAB-3258BD080035}"/>
              </a:ext>
            </a:extLst>
          </p:cNvPr>
          <p:cNvSpPr/>
          <p:nvPr/>
        </p:nvSpPr>
        <p:spPr>
          <a:xfrm>
            <a:off x="684935" y="2404308"/>
            <a:ext cx="26926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Kerajinan</a:t>
            </a:r>
            <a:r>
              <a:rPr lang="en-US" sz="20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000" b="0" cap="none" spc="0" dirty="0" err="1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tangan</a:t>
            </a:r>
            <a:endParaRPr lang="en-US" sz="20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B79204-B1D5-4435-8DE5-5FA73CE4B67C}"/>
              </a:ext>
            </a:extLst>
          </p:cNvPr>
          <p:cNvSpPr/>
          <p:nvPr/>
        </p:nvSpPr>
        <p:spPr>
          <a:xfrm>
            <a:off x="8324218" y="2404308"/>
            <a:ext cx="26926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Sablon</a:t>
            </a:r>
            <a:endParaRPr lang="en-US" sz="20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995109-8321-4606-AC0E-0305D7CC354D}"/>
              </a:ext>
            </a:extLst>
          </p:cNvPr>
          <p:cNvSpPr/>
          <p:nvPr/>
        </p:nvSpPr>
        <p:spPr>
          <a:xfrm>
            <a:off x="57473" y="5733789"/>
            <a:ext cx="26926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Seni</a:t>
            </a:r>
            <a:r>
              <a:rPr lang="en-US" sz="20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2000" dirty="0" err="1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Keramik</a:t>
            </a:r>
            <a:endParaRPr lang="en-US" sz="20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B8B64-F8AC-40C8-8921-1AAE88EC03C7}"/>
              </a:ext>
            </a:extLst>
          </p:cNvPr>
          <p:cNvSpPr/>
          <p:nvPr/>
        </p:nvSpPr>
        <p:spPr>
          <a:xfrm>
            <a:off x="9337946" y="5733853"/>
            <a:ext cx="144629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Desain</a:t>
            </a:r>
            <a:endParaRPr lang="en-US" sz="2000" b="0" cap="none" spc="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822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3" r="16363"/>
          <a:stretch>
            <a:fillRect/>
          </a:stretch>
        </p:blipFill>
        <p:spPr>
          <a:xfrm>
            <a:off x="679189" y="1066131"/>
            <a:ext cx="4369541" cy="4871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0083" y="280651"/>
            <a:ext cx="3287752" cy="578693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Roboto Medium" panose="02000000000000000000" pitchFamily="2" charset="0"/>
                <a:ea typeface="Roboto Medium" panose="02000000000000000000" pitchFamily="2" charset="0"/>
              </a:rPr>
              <a:t>Permasalahan</a:t>
            </a:r>
            <a:endParaRPr lang="en-US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F1A2DA-874C-4026-8DFD-100FF8048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0362" y="163512"/>
            <a:ext cx="5361883" cy="63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9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>
            <a:extLst>
              <a:ext uri="{FF2B5EF4-FFF2-40B4-BE49-F238E27FC236}">
                <a16:creationId xmlns:a16="http://schemas.microsoft.com/office/drawing/2014/main" id="{5975A5FA-1936-8746-834B-807509A03FFF}"/>
              </a:ext>
            </a:extLst>
          </p:cNvPr>
          <p:cNvSpPr txBox="1">
            <a:spLocks/>
          </p:cNvSpPr>
          <p:nvPr/>
        </p:nvSpPr>
        <p:spPr>
          <a:xfrm>
            <a:off x="16838" y="9451"/>
            <a:ext cx="5305199" cy="65755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UPT Resource Center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07E2A8C-1C60-4EB4-BBEE-77284447B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5343" y="0"/>
            <a:ext cx="8206657" cy="68546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0D1255D-E40B-4F19-86EA-BE34242C0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8528" y="2618338"/>
            <a:ext cx="4668919" cy="129692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78599AD-DF81-4AB7-B4BE-6D5572C0C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451" y="4299575"/>
            <a:ext cx="4798779" cy="13329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2CD82A9-C9FB-42C7-ABB1-16040F28A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383" y="1051321"/>
            <a:ext cx="4668916" cy="1296921"/>
          </a:xfrm>
          <a:prstGeom prst="rect">
            <a:avLst/>
          </a:prstGeom>
        </p:spPr>
      </p:pic>
      <p:sp>
        <p:nvSpPr>
          <p:cNvPr id="42" name="Title 3"/>
          <p:cNvSpPr txBox="1">
            <a:spLocks/>
          </p:cNvSpPr>
          <p:nvPr/>
        </p:nvSpPr>
        <p:spPr>
          <a:xfrm>
            <a:off x="1948273" y="1196746"/>
            <a:ext cx="2900026" cy="5455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Kerjasama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UPT Resource Center Gresik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itle 3"/>
          <p:cNvSpPr txBox="1">
            <a:spLocks/>
          </p:cNvSpPr>
          <p:nvPr/>
        </p:nvSpPr>
        <p:spPr>
          <a:xfrm>
            <a:off x="1948273" y="2763764"/>
            <a:ext cx="2900026" cy="5455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Pelatihan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Menjahit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Sablon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Desain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Seni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Kriya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1FBF5F-A2AF-E745-9AAA-F2BC25B0EA52}"/>
              </a:ext>
            </a:extLst>
          </p:cNvPr>
          <p:cNvSpPr txBox="1"/>
          <p:nvPr/>
        </p:nvSpPr>
        <p:spPr>
          <a:xfrm>
            <a:off x="1948273" y="4448849"/>
            <a:ext cx="24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Roboto Thin"/>
              </a:rPr>
              <a:t>Pemberian</a:t>
            </a:r>
            <a:r>
              <a:rPr lang="en-US" sz="2000" b="1" dirty="0">
                <a:solidFill>
                  <a:schemeClr val="bg1"/>
                </a:solidFill>
                <a:latin typeface="Roboto Thin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Thin"/>
              </a:rPr>
              <a:t>peralatan</a:t>
            </a:r>
            <a:r>
              <a:rPr lang="en-US" sz="2000" b="1" dirty="0">
                <a:solidFill>
                  <a:schemeClr val="bg1"/>
                </a:solidFill>
                <a:latin typeface="Roboto Thin"/>
              </a:rPr>
              <a:t> &amp; modal </a:t>
            </a:r>
            <a:r>
              <a:rPr lang="en-US" sz="2000" b="1" dirty="0" err="1">
                <a:solidFill>
                  <a:schemeClr val="bg1"/>
                </a:solidFill>
                <a:latin typeface="Roboto Thin"/>
              </a:rPr>
              <a:t>bahan</a:t>
            </a:r>
            <a:endParaRPr lang="en-US" sz="2000" b="1" dirty="0">
              <a:solidFill>
                <a:schemeClr val="bg1"/>
              </a:solidFill>
              <a:latin typeface="Roboto Thin"/>
            </a:endParaRPr>
          </a:p>
        </p:txBody>
      </p:sp>
    </p:spTree>
    <p:extLst>
      <p:ext uri="{BB962C8B-B14F-4D97-AF65-F5344CB8AC3E}">
        <p14:creationId xmlns:p14="http://schemas.microsoft.com/office/powerpoint/2010/main" val="263042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B0F9F81-167F-4F32-9EE1-0F1B76015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10287000" cy="6858000"/>
          </a:xfrm>
          <a:prstGeom prst="rect">
            <a:avLst/>
          </a:prstGeom>
        </p:spPr>
      </p:pic>
      <p:sp>
        <p:nvSpPr>
          <p:cNvPr id="29" name="Title 28"/>
          <p:cNvSpPr>
            <a:spLocks noGrp="1"/>
          </p:cNvSpPr>
          <p:nvPr>
            <p:ph type="title" idx="4294967295"/>
          </p:nvPr>
        </p:nvSpPr>
        <p:spPr>
          <a:xfrm>
            <a:off x="9201138" y="777065"/>
            <a:ext cx="1834725" cy="52883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Produk</a:t>
            </a:r>
            <a:endParaRPr lang="en-US" sz="3200" b="1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92877-FAE7-D54D-AD96-23332621CE53}"/>
              </a:ext>
            </a:extLst>
          </p:cNvPr>
          <p:cNvSpPr txBox="1"/>
          <p:nvPr/>
        </p:nvSpPr>
        <p:spPr>
          <a:xfrm>
            <a:off x="157559" y="1462739"/>
            <a:ext cx="1541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Menjahit</a:t>
            </a:r>
            <a:r>
              <a:rPr lang="en-US" sz="2400" b="1" dirty="0"/>
              <a:t>: 5 orang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AC24E-0BBC-4C86-A743-14E5A0776BA8}"/>
              </a:ext>
            </a:extLst>
          </p:cNvPr>
          <p:cNvSpPr txBox="1"/>
          <p:nvPr/>
        </p:nvSpPr>
        <p:spPr>
          <a:xfrm>
            <a:off x="4203600" y="6027003"/>
            <a:ext cx="1655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Sablon</a:t>
            </a:r>
            <a:r>
              <a:rPr lang="en-US" sz="2400" b="1" dirty="0"/>
              <a:t>:</a:t>
            </a:r>
          </a:p>
          <a:p>
            <a:r>
              <a:rPr lang="en-US" sz="2400" b="1" dirty="0"/>
              <a:t>5 Orang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CA22B-D580-46F4-AD46-F328E362E74D}"/>
              </a:ext>
            </a:extLst>
          </p:cNvPr>
          <p:cNvSpPr txBox="1"/>
          <p:nvPr/>
        </p:nvSpPr>
        <p:spPr>
          <a:xfrm>
            <a:off x="3955190" y="631742"/>
            <a:ext cx="1655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Memasak</a:t>
            </a:r>
            <a:endParaRPr lang="en-US" sz="2400" b="1" dirty="0"/>
          </a:p>
          <a:p>
            <a:r>
              <a:rPr lang="en-US" sz="2400" b="1" dirty="0"/>
              <a:t>3 Orang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2C1D8-DF35-495E-9C6F-5FA50625F6DD}"/>
              </a:ext>
            </a:extLst>
          </p:cNvPr>
          <p:cNvSpPr txBox="1"/>
          <p:nvPr/>
        </p:nvSpPr>
        <p:spPr>
          <a:xfrm>
            <a:off x="6675525" y="3334471"/>
            <a:ext cx="1655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Kerajinan</a:t>
            </a:r>
            <a:r>
              <a:rPr lang="en-US" sz="2400" b="1" dirty="0"/>
              <a:t>:</a:t>
            </a:r>
          </a:p>
          <a:p>
            <a:r>
              <a:rPr lang="en-US" sz="2400" b="1" dirty="0"/>
              <a:t>3 Orang</a:t>
            </a:r>
          </a:p>
        </p:txBody>
      </p:sp>
      <p:pic>
        <p:nvPicPr>
          <p:cNvPr id="1030" name="Picture 6" descr="Hasil gambar untuk baju vector">
            <a:extLst>
              <a:ext uri="{FF2B5EF4-FFF2-40B4-BE49-F238E27FC236}">
                <a16:creationId xmlns:a16="http://schemas.microsoft.com/office/drawing/2014/main" id="{2EB66F44-2BC0-42C3-AD28-69E9EBF4D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379" y="1775558"/>
            <a:ext cx="1476306" cy="1476306"/>
          </a:xfrm>
          <a:prstGeom prst="ellipse">
            <a:avLst/>
          </a:prstGeom>
          <a:ln w="190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sil gambar untuk mukena vector">
            <a:extLst>
              <a:ext uri="{FF2B5EF4-FFF2-40B4-BE49-F238E27FC236}">
                <a16:creationId xmlns:a16="http://schemas.microsoft.com/office/drawing/2014/main" id="{228BA7A1-45D2-4A70-8273-5B5D5BD88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462" y="1785998"/>
            <a:ext cx="1446289" cy="1446289"/>
          </a:xfrm>
          <a:prstGeom prst="ellipse">
            <a:avLst/>
          </a:prstGeom>
          <a:ln w="190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asil gambar untuk vas">
            <a:extLst>
              <a:ext uri="{FF2B5EF4-FFF2-40B4-BE49-F238E27FC236}">
                <a16:creationId xmlns:a16="http://schemas.microsoft.com/office/drawing/2014/main" id="{4753BAC1-7674-4D63-8ABC-E2C3F7DB4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36" y="3585114"/>
            <a:ext cx="1470667" cy="1370670"/>
          </a:xfrm>
          <a:prstGeom prst="ellipse">
            <a:avLst/>
          </a:prstGeom>
          <a:ln w="190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asil gambar untuk bros hijab">
            <a:extLst>
              <a:ext uri="{FF2B5EF4-FFF2-40B4-BE49-F238E27FC236}">
                <a16:creationId xmlns:a16="http://schemas.microsoft.com/office/drawing/2014/main" id="{43228C9A-21F0-48BB-B10C-A38C8C2D1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513" y="3585114"/>
            <a:ext cx="1639473" cy="1476307"/>
          </a:xfrm>
          <a:prstGeom prst="ellipse">
            <a:avLst/>
          </a:prstGeom>
          <a:ln w="190500" cap="rnd">
            <a:solidFill>
              <a:schemeClr val="bg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9BBD56-E3B9-4D7A-896D-56447B688221}"/>
              </a:ext>
            </a:extLst>
          </p:cNvPr>
          <p:cNvSpPr txBox="1"/>
          <p:nvPr/>
        </p:nvSpPr>
        <p:spPr>
          <a:xfrm>
            <a:off x="1991797" y="1047240"/>
            <a:ext cx="1280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Melukis</a:t>
            </a:r>
            <a:endParaRPr lang="en-US" sz="2400" b="1" dirty="0"/>
          </a:p>
          <a:p>
            <a:r>
              <a:rPr lang="en-US" sz="2400" b="1" dirty="0"/>
              <a:t>1 Orang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E34CC6-A8C8-4000-BCE7-A56DFAE8C091}"/>
              </a:ext>
            </a:extLst>
          </p:cNvPr>
          <p:cNvSpPr txBox="1"/>
          <p:nvPr/>
        </p:nvSpPr>
        <p:spPr>
          <a:xfrm>
            <a:off x="5484596" y="2616765"/>
            <a:ext cx="1655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wirausaha</a:t>
            </a:r>
            <a:endParaRPr lang="en-US" sz="2400" b="1" dirty="0"/>
          </a:p>
          <a:p>
            <a:r>
              <a:rPr lang="en-US" sz="2400" b="1" dirty="0"/>
              <a:t>13 Orang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C15B076-374C-4757-85BE-65225D2077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391" y="2616765"/>
            <a:ext cx="1530022" cy="227942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E7E9B9-124D-483B-ABF4-B3DC6691BA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4300" y="3770042"/>
            <a:ext cx="1686770" cy="246527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4BF8824-5243-4A36-BDF7-6FC1E798E1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2406" y="4666320"/>
            <a:ext cx="1995851" cy="217729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204AD62-F78F-496B-BB8F-C486DB85DF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85019" y="4031888"/>
            <a:ext cx="1446289" cy="219437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1EC0247-EC45-4CB8-A617-4ED3F18680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154221" y="1734987"/>
            <a:ext cx="2090545" cy="201498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8E2C3AA-577D-4E2B-8902-A7EC066FEC4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35266" y="2616765"/>
            <a:ext cx="1612465" cy="246528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AC39278-00B3-4BEA-9A03-34219432F3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48902" y="775920"/>
            <a:ext cx="944228" cy="188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1C1387-1F32-46A0-B88A-E41DA549C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85154"/>
            <a:ext cx="8534399" cy="68859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904187-E829-4106-BFA0-3C353F0F9514}"/>
              </a:ext>
            </a:extLst>
          </p:cNvPr>
          <p:cNvSpPr/>
          <p:nvPr/>
        </p:nvSpPr>
        <p:spPr>
          <a:xfrm>
            <a:off x="-69959" y="4442251"/>
            <a:ext cx="26734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dirty="0" err="1"/>
              <a:t>Juara</a:t>
            </a:r>
            <a:r>
              <a:rPr lang="en-US" sz="1200" b="1" dirty="0"/>
              <a:t> 1 </a:t>
            </a:r>
            <a:r>
              <a:rPr lang="en-US" sz="1200" b="1" dirty="0" err="1"/>
              <a:t>desain</a:t>
            </a:r>
            <a:r>
              <a:rPr lang="en-US" sz="1200" b="1" dirty="0"/>
              <a:t> baju</a:t>
            </a:r>
          </a:p>
          <a:p>
            <a:pPr algn="ctr"/>
            <a:r>
              <a:rPr lang="en-US" sz="1200" b="1" dirty="0"/>
              <a:t>Festival dan </a:t>
            </a:r>
            <a:r>
              <a:rPr lang="en-US" sz="1200" b="1" dirty="0" err="1"/>
              <a:t>Lomba</a:t>
            </a:r>
            <a:r>
              <a:rPr lang="en-US" sz="1200" b="1" dirty="0"/>
              <a:t> </a:t>
            </a:r>
            <a:r>
              <a:rPr lang="en-US" sz="1200" b="1" dirty="0" err="1"/>
              <a:t>Seni</a:t>
            </a:r>
            <a:r>
              <a:rPr lang="en-US" sz="1200" b="1" dirty="0"/>
              <a:t> </a:t>
            </a:r>
            <a:r>
              <a:rPr lang="en-US" sz="1200" b="1" dirty="0" err="1"/>
              <a:t>siswa</a:t>
            </a:r>
            <a:r>
              <a:rPr lang="en-US" sz="1200" b="1" dirty="0"/>
              <a:t> </a:t>
            </a:r>
            <a:r>
              <a:rPr lang="en-US" sz="1200" b="1" dirty="0" err="1"/>
              <a:t>nasional</a:t>
            </a:r>
            <a:endParaRPr lang="en-US" sz="1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73DA1-4646-402D-B357-8205484562A8}"/>
              </a:ext>
            </a:extLst>
          </p:cNvPr>
          <p:cNvSpPr/>
          <p:nvPr/>
        </p:nvSpPr>
        <p:spPr>
          <a:xfrm>
            <a:off x="492055" y="1579929"/>
            <a:ext cx="26734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b="1" dirty="0" err="1"/>
              <a:t>Desain</a:t>
            </a:r>
            <a:r>
              <a:rPr lang="en-US" sz="1200" b="1" dirty="0"/>
              <a:t> Poster dan </a:t>
            </a:r>
            <a:r>
              <a:rPr lang="en-US" sz="1200" b="1" dirty="0" err="1"/>
              <a:t>kemasan</a:t>
            </a:r>
            <a:r>
              <a:rPr lang="en-US" sz="1200" b="1" dirty="0"/>
              <a:t> </a:t>
            </a:r>
            <a:r>
              <a:rPr lang="en-US" sz="1200" b="1" dirty="0" err="1"/>
              <a:t>makanan</a:t>
            </a:r>
            <a:endParaRPr lang="en-US" sz="1200" b="1" dirty="0"/>
          </a:p>
          <a:p>
            <a:r>
              <a:rPr lang="en-US" sz="1200" b="1" dirty="0"/>
              <a:t>Festival dan </a:t>
            </a:r>
            <a:r>
              <a:rPr lang="en-US" sz="1200" b="1" dirty="0" err="1"/>
              <a:t>Lomba</a:t>
            </a:r>
            <a:r>
              <a:rPr lang="en-US" sz="1200" b="1" dirty="0"/>
              <a:t> </a:t>
            </a:r>
            <a:r>
              <a:rPr lang="en-US" sz="1200" b="1" dirty="0" err="1"/>
              <a:t>Seni</a:t>
            </a:r>
            <a:r>
              <a:rPr lang="en-US" sz="1200" b="1" dirty="0"/>
              <a:t> </a:t>
            </a:r>
            <a:r>
              <a:rPr lang="en-US" sz="1200" b="1" dirty="0" err="1"/>
              <a:t>siswa</a:t>
            </a:r>
            <a:r>
              <a:rPr lang="en-US" sz="1200" b="1" dirty="0"/>
              <a:t> </a:t>
            </a:r>
            <a:r>
              <a:rPr lang="en-US" sz="1200" b="1" dirty="0" err="1"/>
              <a:t>nasional</a:t>
            </a:r>
            <a:endParaRPr lang="en-US" sz="1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42351F-2A30-4140-9D21-49F88A45CCA6}"/>
              </a:ext>
            </a:extLst>
          </p:cNvPr>
          <p:cNvSpPr/>
          <p:nvPr/>
        </p:nvSpPr>
        <p:spPr>
          <a:xfrm>
            <a:off x="2768352" y="85154"/>
            <a:ext cx="1497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b="1" dirty="0"/>
              <a:t>7  </a:t>
            </a:r>
            <a:r>
              <a:rPr lang="en-US" sz="1200" b="1" dirty="0" err="1"/>
              <a:t>Anak</a:t>
            </a:r>
            <a:r>
              <a:rPr lang="en-US" sz="1200" b="1" dirty="0"/>
              <a:t> </a:t>
            </a:r>
            <a:r>
              <a:rPr lang="en-US" sz="1200" b="1" dirty="0" err="1"/>
              <a:t>dari</a:t>
            </a:r>
            <a:r>
              <a:rPr lang="en-US" sz="1200" b="1" dirty="0"/>
              <a:t> </a:t>
            </a:r>
            <a:r>
              <a:rPr lang="en-US" sz="1200" b="1" dirty="0" err="1"/>
              <a:t>anggota</a:t>
            </a:r>
            <a:endParaRPr lang="en-US" sz="1200" b="1" dirty="0"/>
          </a:p>
          <a:p>
            <a:r>
              <a:rPr lang="en-US" sz="1200" b="1" dirty="0" err="1"/>
              <a:t>tetap</a:t>
            </a:r>
            <a:r>
              <a:rPr lang="en-US" sz="1200" b="1" dirty="0"/>
              <a:t> </a:t>
            </a:r>
            <a:r>
              <a:rPr lang="en-US" sz="1200" b="1" dirty="0" err="1"/>
              <a:t>sekolah</a:t>
            </a:r>
            <a:endParaRPr lang="en-US" sz="1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22CAC-A08C-4B20-ADE6-B6CD3CA0B893}"/>
              </a:ext>
            </a:extLst>
          </p:cNvPr>
          <p:cNvSpPr/>
          <p:nvPr/>
        </p:nvSpPr>
        <p:spPr>
          <a:xfrm>
            <a:off x="8200286" y="111566"/>
            <a:ext cx="34988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b="1" dirty="0" err="1"/>
              <a:t>Peningkatan</a:t>
            </a:r>
            <a:r>
              <a:rPr lang="en-US" sz="1200" b="1" dirty="0"/>
              <a:t> </a:t>
            </a:r>
            <a:r>
              <a:rPr lang="en-US" sz="1200" b="1" dirty="0" err="1"/>
              <a:t>Kepercayaan</a:t>
            </a:r>
            <a:r>
              <a:rPr lang="en-US" sz="1200" b="1" dirty="0"/>
              <a:t> </a:t>
            </a:r>
            <a:r>
              <a:rPr lang="en-US" sz="1200" b="1" dirty="0" err="1"/>
              <a:t>Diri</a:t>
            </a:r>
            <a:r>
              <a:rPr lang="en-US" sz="1200" b="1" dirty="0"/>
              <a:t> </a:t>
            </a:r>
            <a:r>
              <a:rPr lang="en-US" sz="1200" b="1" dirty="0" err="1"/>
              <a:t>anggota</a:t>
            </a:r>
            <a:r>
              <a:rPr lang="en-US" sz="1200" b="1" dirty="0"/>
              <a:t> kali </a:t>
            </a:r>
            <a:r>
              <a:rPr lang="en-US" sz="1200" b="1" dirty="0" err="1"/>
              <a:t>Pameran</a:t>
            </a:r>
            <a:endParaRPr lang="en-US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D833EB-0530-45A8-A3F9-3EF684198C13}"/>
              </a:ext>
            </a:extLst>
          </p:cNvPr>
          <p:cNvSpPr/>
          <p:nvPr/>
        </p:nvSpPr>
        <p:spPr>
          <a:xfrm>
            <a:off x="9357321" y="1651608"/>
            <a:ext cx="25298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 b="1" dirty="0"/>
              <a:t>Trainer </a:t>
            </a:r>
            <a:r>
              <a:rPr lang="en-US" sz="1200" b="1" dirty="0" err="1"/>
              <a:t>untuk</a:t>
            </a:r>
            <a:r>
              <a:rPr lang="en-US" sz="1200" b="1" dirty="0"/>
              <a:t> 4 orang </a:t>
            </a:r>
            <a:r>
              <a:rPr lang="en-US" sz="1200" b="1" dirty="0" err="1"/>
              <a:t>penyandang</a:t>
            </a:r>
            <a:r>
              <a:rPr lang="en-US" sz="1200" b="1" dirty="0"/>
              <a:t> </a:t>
            </a:r>
            <a:r>
              <a:rPr lang="en-US" sz="1200" b="1" dirty="0" err="1"/>
              <a:t>disabilitas</a:t>
            </a:r>
            <a:r>
              <a:rPr lang="en-US" sz="1200" b="1" dirty="0"/>
              <a:t> lain di Gresik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1626AB-6704-47E2-A47C-E5E4EAAB6E26}"/>
              </a:ext>
            </a:extLst>
          </p:cNvPr>
          <p:cNvSpPr/>
          <p:nvPr/>
        </p:nvSpPr>
        <p:spPr>
          <a:xfrm>
            <a:off x="9537030" y="4449761"/>
            <a:ext cx="20934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200" b="1" dirty="0" err="1"/>
              <a:t>Berpendapatan</a:t>
            </a:r>
            <a:r>
              <a:rPr lang="en-US" sz="1200" b="1" dirty="0"/>
              <a:t> </a:t>
            </a:r>
            <a:r>
              <a:rPr lang="en-US" sz="1200" b="1" dirty="0" err="1"/>
              <a:t>dari</a:t>
            </a:r>
            <a:r>
              <a:rPr lang="en-US" sz="1200" b="1" dirty="0"/>
              <a:t> Skill yang</a:t>
            </a:r>
          </a:p>
          <a:p>
            <a:r>
              <a:rPr lang="en-US" sz="1200" b="1" dirty="0" err="1"/>
              <a:t>Sudah</a:t>
            </a:r>
            <a:r>
              <a:rPr lang="en-US" sz="1200" b="1" dirty="0"/>
              <a:t> di </a:t>
            </a:r>
            <a:r>
              <a:rPr lang="en-US" sz="1200" b="1" dirty="0" err="1"/>
              <a:t>miliki</a:t>
            </a:r>
            <a:endParaRPr lang="en-US" sz="12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32327-C2E5-417D-981C-E02936573995}"/>
              </a:ext>
            </a:extLst>
          </p:cNvPr>
          <p:cNvSpPr/>
          <p:nvPr/>
        </p:nvSpPr>
        <p:spPr>
          <a:xfrm>
            <a:off x="4374437" y="5849516"/>
            <a:ext cx="3443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DAMPAK</a:t>
            </a:r>
          </a:p>
        </p:txBody>
      </p:sp>
    </p:spTree>
    <p:extLst>
      <p:ext uri="{BB962C8B-B14F-4D97-AF65-F5344CB8AC3E}">
        <p14:creationId xmlns:p14="http://schemas.microsoft.com/office/powerpoint/2010/main" val="30248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7971107" y="1751715"/>
            <a:ext cx="4101734" cy="2822855"/>
          </a:xfrm>
          <a:custGeom>
            <a:avLst/>
            <a:gdLst>
              <a:gd name="connsiteX0" fmla="*/ 947956 w 3409950"/>
              <a:gd name="connsiteY0" fmla="*/ 0 h 2346762"/>
              <a:gd name="connsiteX1" fmla="*/ 947962 w 3409950"/>
              <a:gd name="connsiteY1" fmla="*/ 0 h 2346762"/>
              <a:gd name="connsiteX2" fmla="*/ 1895918 w 3409950"/>
              <a:gd name="connsiteY2" fmla="*/ 947956 h 2346762"/>
              <a:gd name="connsiteX3" fmla="*/ 1895918 w 3409950"/>
              <a:gd name="connsiteY3" fmla="*/ 1305303 h 2346762"/>
              <a:gd name="connsiteX4" fmla="*/ 1897099 w 3409950"/>
              <a:gd name="connsiteY4" fmla="*/ 1305303 h 2346762"/>
              <a:gd name="connsiteX5" fmla="*/ 1899090 w 3409950"/>
              <a:gd name="connsiteY5" fmla="*/ 1325061 h 2346762"/>
              <a:gd name="connsiteX6" fmla="*/ 2449632 w 3409950"/>
              <a:gd name="connsiteY6" fmla="*/ 1773766 h 2346762"/>
              <a:gd name="connsiteX7" fmla="*/ 2961063 w 3409950"/>
              <a:gd name="connsiteY7" fmla="*/ 1773766 h 2346762"/>
              <a:gd name="connsiteX8" fmla="*/ 2961063 w 3409950"/>
              <a:gd name="connsiteY8" fmla="*/ 1586767 h 2346762"/>
              <a:gd name="connsiteX9" fmla="*/ 3409950 w 3409950"/>
              <a:gd name="connsiteY9" fmla="*/ 1966765 h 2346762"/>
              <a:gd name="connsiteX10" fmla="*/ 2961063 w 3409950"/>
              <a:gd name="connsiteY10" fmla="*/ 2346762 h 2346762"/>
              <a:gd name="connsiteX11" fmla="*/ 2961063 w 3409950"/>
              <a:gd name="connsiteY11" fmla="*/ 2159763 h 2346762"/>
              <a:gd name="connsiteX12" fmla="*/ 2449632 w 3409950"/>
              <a:gd name="connsiteY12" fmla="*/ 2159763 h 2346762"/>
              <a:gd name="connsiteX13" fmla="*/ 1540899 w 3409950"/>
              <a:gd name="connsiteY13" fmla="*/ 1482540 h 2346762"/>
              <a:gd name="connsiteX14" fmla="*/ 1513585 w 3409950"/>
              <a:gd name="connsiteY14" fmla="*/ 1344244 h 2346762"/>
              <a:gd name="connsiteX15" fmla="*/ 1509921 w 3409950"/>
              <a:gd name="connsiteY15" fmla="*/ 1344244 h 2346762"/>
              <a:gd name="connsiteX16" fmla="*/ 1509921 w 3409950"/>
              <a:gd name="connsiteY16" fmla="*/ 1325697 h 2346762"/>
              <a:gd name="connsiteX17" fmla="*/ 1506570 w 3409950"/>
              <a:gd name="connsiteY17" fmla="*/ 1308730 h 2346762"/>
              <a:gd name="connsiteX18" fmla="*/ 1506397 w 3409950"/>
              <a:gd name="connsiteY18" fmla="*/ 1305303 h 2346762"/>
              <a:gd name="connsiteX19" fmla="*/ 1509921 w 3409950"/>
              <a:gd name="connsiteY19" fmla="*/ 1305303 h 2346762"/>
              <a:gd name="connsiteX20" fmla="*/ 1509921 w 3409950"/>
              <a:gd name="connsiteY20" fmla="*/ 947956 h 2346762"/>
              <a:gd name="connsiteX21" fmla="*/ 947962 w 3409950"/>
              <a:gd name="connsiteY21" fmla="*/ 385997 h 2346762"/>
              <a:gd name="connsiteX22" fmla="*/ 947956 w 3409950"/>
              <a:gd name="connsiteY22" fmla="*/ 385996 h 2346762"/>
              <a:gd name="connsiteX23" fmla="*/ 385997 w 3409950"/>
              <a:gd name="connsiteY23" fmla="*/ 947955 h 2346762"/>
              <a:gd name="connsiteX24" fmla="*/ 385996 w 3409950"/>
              <a:gd name="connsiteY24" fmla="*/ 1922675 h 2346762"/>
              <a:gd name="connsiteX25" fmla="*/ 0 w 3409950"/>
              <a:gd name="connsiteY25" fmla="*/ 1922675 h 2346762"/>
              <a:gd name="connsiteX26" fmla="*/ 0 w 3409950"/>
              <a:gd name="connsiteY26" fmla="*/ 947956 h 2346762"/>
              <a:gd name="connsiteX27" fmla="*/ 947956 w 3409950"/>
              <a:gd name="connsiteY27" fmla="*/ 0 h 234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409950" h="2346762">
                <a:moveTo>
                  <a:pt x="947956" y="0"/>
                </a:moveTo>
                <a:lnTo>
                  <a:pt x="947962" y="0"/>
                </a:lnTo>
                <a:cubicBezTo>
                  <a:pt x="1471504" y="0"/>
                  <a:pt x="1895918" y="424414"/>
                  <a:pt x="1895918" y="947956"/>
                </a:cubicBezTo>
                <a:lnTo>
                  <a:pt x="1895918" y="1305303"/>
                </a:lnTo>
                <a:lnTo>
                  <a:pt x="1897099" y="1305303"/>
                </a:lnTo>
                <a:lnTo>
                  <a:pt x="1899090" y="1325061"/>
                </a:lnTo>
                <a:cubicBezTo>
                  <a:pt x="1951491" y="1581137"/>
                  <a:pt x="2178066" y="1773766"/>
                  <a:pt x="2449632" y="1773766"/>
                </a:cubicBezTo>
                <a:lnTo>
                  <a:pt x="2961063" y="1773766"/>
                </a:lnTo>
                <a:lnTo>
                  <a:pt x="2961063" y="1586767"/>
                </a:lnTo>
                <a:lnTo>
                  <a:pt x="3409950" y="1966765"/>
                </a:lnTo>
                <a:lnTo>
                  <a:pt x="2961063" y="2346762"/>
                </a:lnTo>
                <a:lnTo>
                  <a:pt x="2961063" y="2159763"/>
                </a:lnTo>
                <a:lnTo>
                  <a:pt x="2449632" y="2159763"/>
                </a:lnTo>
                <a:cubicBezTo>
                  <a:pt x="2020165" y="2159763"/>
                  <a:pt x="1657401" y="1874170"/>
                  <a:pt x="1540899" y="1482540"/>
                </a:cubicBezTo>
                <a:lnTo>
                  <a:pt x="1513585" y="1344244"/>
                </a:lnTo>
                <a:lnTo>
                  <a:pt x="1509921" y="1344244"/>
                </a:lnTo>
                <a:lnTo>
                  <a:pt x="1509921" y="1325697"/>
                </a:lnTo>
                <a:lnTo>
                  <a:pt x="1506570" y="1308730"/>
                </a:lnTo>
                <a:lnTo>
                  <a:pt x="1506397" y="1305303"/>
                </a:lnTo>
                <a:lnTo>
                  <a:pt x="1509921" y="1305303"/>
                </a:lnTo>
                <a:lnTo>
                  <a:pt x="1509921" y="947956"/>
                </a:lnTo>
                <a:cubicBezTo>
                  <a:pt x="1509921" y="637595"/>
                  <a:pt x="1258323" y="385997"/>
                  <a:pt x="947962" y="385997"/>
                </a:cubicBezTo>
                <a:cubicBezTo>
                  <a:pt x="947960" y="385997"/>
                  <a:pt x="947958" y="385996"/>
                  <a:pt x="947956" y="385996"/>
                </a:cubicBezTo>
                <a:cubicBezTo>
                  <a:pt x="637595" y="385996"/>
                  <a:pt x="385997" y="637594"/>
                  <a:pt x="385997" y="947955"/>
                </a:cubicBezTo>
                <a:cubicBezTo>
                  <a:pt x="385997" y="1272862"/>
                  <a:pt x="385996" y="1597768"/>
                  <a:pt x="385996" y="1922675"/>
                </a:cubicBezTo>
                <a:lnTo>
                  <a:pt x="0" y="1922675"/>
                </a:lnTo>
                <a:lnTo>
                  <a:pt x="0" y="947956"/>
                </a:lnTo>
                <a:cubicBezTo>
                  <a:pt x="0" y="424414"/>
                  <a:pt x="424414" y="0"/>
                  <a:pt x="94795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7" name="U-Turn Arrow 6"/>
          <p:cNvSpPr/>
          <p:nvPr/>
        </p:nvSpPr>
        <p:spPr>
          <a:xfrm rot="10800000" flipH="1">
            <a:off x="6148495" y="2814366"/>
            <a:ext cx="2505483" cy="231273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8" name="U-Turn Arrow 7"/>
          <p:cNvSpPr/>
          <p:nvPr/>
        </p:nvSpPr>
        <p:spPr>
          <a:xfrm>
            <a:off x="4336166" y="1751717"/>
            <a:ext cx="2505483" cy="231273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9" name="U-Turn Arrow 8"/>
          <p:cNvSpPr/>
          <p:nvPr/>
        </p:nvSpPr>
        <p:spPr>
          <a:xfrm rot="10800000" flipH="1">
            <a:off x="2513554" y="2814366"/>
            <a:ext cx="2505483" cy="2312732"/>
          </a:xfrm>
          <a:prstGeom prst="uturnArrow">
            <a:avLst>
              <a:gd name="adj1" fmla="val 20076"/>
              <a:gd name="adj2" fmla="val 19764"/>
              <a:gd name="adj3" fmla="val 23347"/>
              <a:gd name="adj4" fmla="val 49304"/>
              <a:gd name="adj5" fmla="val 99251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15" name="Freeform 14"/>
          <p:cNvSpPr/>
          <p:nvPr/>
        </p:nvSpPr>
        <p:spPr>
          <a:xfrm rot="10800000">
            <a:off x="-1" y="1751716"/>
            <a:ext cx="3204903" cy="2585293"/>
          </a:xfrm>
          <a:custGeom>
            <a:avLst/>
            <a:gdLst>
              <a:gd name="connsiteX0" fmla="*/ 1134961 w 2664375"/>
              <a:gd name="connsiteY0" fmla="*/ 2149266 h 2149266"/>
              <a:gd name="connsiteX1" fmla="*/ 1134955 w 2664375"/>
              <a:gd name="connsiteY1" fmla="*/ 2149266 h 2149266"/>
              <a:gd name="connsiteX2" fmla="*/ 186999 w 2664375"/>
              <a:gd name="connsiteY2" fmla="*/ 1201310 h 2149266"/>
              <a:gd name="connsiteX3" fmla="*/ 186999 w 2664375"/>
              <a:gd name="connsiteY3" fmla="*/ 689879 h 2149266"/>
              <a:gd name="connsiteX4" fmla="*/ 0 w 2664375"/>
              <a:gd name="connsiteY4" fmla="*/ 689879 h 2149266"/>
              <a:gd name="connsiteX5" fmla="*/ 379997 w 2664375"/>
              <a:gd name="connsiteY5" fmla="*/ 240992 h 2149266"/>
              <a:gd name="connsiteX6" fmla="*/ 759995 w 2664375"/>
              <a:gd name="connsiteY6" fmla="*/ 689879 h 2149266"/>
              <a:gd name="connsiteX7" fmla="*/ 572996 w 2664375"/>
              <a:gd name="connsiteY7" fmla="*/ 689879 h 2149266"/>
              <a:gd name="connsiteX8" fmla="*/ 572996 w 2664375"/>
              <a:gd name="connsiteY8" fmla="*/ 1201310 h 2149266"/>
              <a:gd name="connsiteX9" fmla="*/ 1134955 w 2664375"/>
              <a:gd name="connsiteY9" fmla="*/ 1763269 h 2149266"/>
              <a:gd name="connsiteX10" fmla="*/ 1134961 w 2664375"/>
              <a:gd name="connsiteY10" fmla="*/ 1763270 h 2149266"/>
              <a:gd name="connsiteX11" fmla="*/ 1696920 w 2664375"/>
              <a:gd name="connsiteY11" fmla="*/ 1201311 h 2149266"/>
              <a:gd name="connsiteX12" fmla="*/ 1696920 w 2664375"/>
              <a:gd name="connsiteY12" fmla="*/ 851670 h 2149266"/>
              <a:gd name="connsiteX13" fmla="*/ 1694690 w 2664375"/>
              <a:gd name="connsiteY13" fmla="*/ 851670 h 2149266"/>
              <a:gd name="connsiteX14" fmla="*/ 1694722 w 2664375"/>
              <a:gd name="connsiteY14" fmla="*/ 851033 h 2149266"/>
              <a:gd name="connsiteX15" fmla="*/ 2637784 w 2664375"/>
              <a:gd name="connsiteY15" fmla="*/ 0 h 2149266"/>
              <a:gd name="connsiteX16" fmla="*/ 2637790 w 2664375"/>
              <a:gd name="connsiteY16" fmla="*/ 0 h 2149266"/>
              <a:gd name="connsiteX17" fmla="*/ 2664375 w 2664375"/>
              <a:gd name="connsiteY17" fmla="*/ 1259 h 2149266"/>
              <a:gd name="connsiteX18" fmla="*/ 2664375 w 2664375"/>
              <a:gd name="connsiteY18" fmla="*/ 388343 h 2149266"/>
              <a:gd name="connsiteX19" fmla="*/ 2637790 w 2664375"/>
              <a:gd name="connsiteY19" fmla="*/ 385997 h 2149266"/>
              <a:gd name="connsiteX20" fmla="*/ 2637784 w 2664375"/>
              <a:gd name="connsiteY20" fmla="*/ 385996 h 2149266"/>
              <a:gd name="connsiteX21" fmla="*/ 2087242 w 2664375"/>
              <a:gd name="connsiteY21" fmla="*/ 834701 h 2149266"/>
              <a:gd name="connsiteX22" fmla="*/ 2085531 w 2664375"/>
              <a:gd name="connsiteY22" fmla="*/ 851670 h 2149266"/>
              <a:gd name="connsiteX23" fmla="*/ 2082917 w 2664375"/>
              <a:gd name="connsiteY23" fmla="*/ 851670 h 2149266"/>
              <a:gd name="connsiteX24" fmla="*/ 2082917 w 2664375"/>
              <a:gd name="connsiteY24" fmla="*/ 1201310 h 2149266"/>
              <a:gd name="connsiteX25" fmla="*/ 1134961 w 2664375"/>
              <a:gd name="connsiteY25" fmla="*/ 2149266 h 214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664375" h="2149266">
                <a:moveTo>
                  <a:pt x="1134961" y="2149266"/>
                </a:moveTo>
                <a:lnTo>
                  <a:pt x="1134955" y="2149266"/>
                </a:lnTo>
                <a:cubicBezTo>
                  <a:pt x="611413" y="2149266"/>
                  <a:pt x="186999" y="1724852"/>
                  <a:pt x="186999" y="1201310"/>
                </a:cubicBezTo>
                <a:lnTo>
                  <a:pt x="186999" y="689879"/>
                </a:lnTo>
                <a:lnTo>
                  <a:pt x="0" y="689879"/>
                </a:lnTo>
                <a:lnTo>
                  <a:pt x="379997" y="240992"/>
                </a:lnTo>
                <a:lnTo>
                  <a:pt x="759995" y="689879"/>
                </a:lnTo>
                <a:lnTo>
                  <a:pt x="572996" y="689879"/>
                </a:lnTo>
                <a:lnTo>
                  <a:pt x="572996" y="1201310"/>
                </a:lnTo>
                <a:cubicBezTo>
                  <a:pt x="572996" y="1511671"/>
                  <a:pt x="824594" y="1763269"/>
                  <a:pt x="1134955" y="1763269"/>
                </a:cubicBezTo>
                <a:cubicBezTo>
                  <a:pt x="1134957" y="1763269"/>
                  <a:pt x="1134959" y="1763270"/>
                  <a:pt x="1134961" y="1763270"/>
                </a:cubicBezTo>
                <a:cubicBezTo>
                  <a:pt x="1445322" y="1763270"/>
                  <a:pt x="1696920" y="1511672"/>
                  <a:pt x="1696920" y="1201311"/>
                </a:cubicBezTo>
                <a:lnTo>
                  <a:pt x="1696920" y="851670"/>
                </a:lnTo>
                <a:lnTo>
                  <a:pt x="1694690" y="851670"/>
                </a:lnTo>
                <a:lnTo>
                  <a:pt x="1694722" y="851033"/>
                </a:lnTo>
                <a:cubicBezTo>
                  <a:pt x="1743267" y="373020"/>
                  <a:pt x="2146963" y="0"/>
                  <a:pt x="2637784" y="0"/>
                </a:cubicBezTo>
                <a:lnTo>
                  <a:pt x="2637790" y="0"/>
                </a:lnTo>
                <a:lnTo>
                  <a:pt x="2664375" y="1259"/>
                </a:lnTo>
                <a:lnTo>
                  <a:pt x="2664375" y="388343"/>
                </a:lnTo>
                <a:lnTo>
                  <a:pt x="2637790" y="385997"/>
                </a:lnTo>
                <a:cubicBezTo>
                  <a:pt x="2637788" y="385997"/>
                  <a:pt x="2637786" y="385996"/>
                  <a:pt x="2637784" y="385996"/>
                </a:cubicBezTo>
                <a:cubicBezTo>
                  <a:pt x="2366218" y="385996"/>
                  <a:pt x="2139643" y="578626"/>
                  <a:pt x="2087242" y="834701"/>
                </a:cubicBezTo>
                <a:lnTo>
                  <a:pt x="2085531" y="851670"/>
                </a:lnTo>
                <a:lnTo>
                  <a:pt x="2082917" y="851670"/>
                </a:lnTo>
                <a:lnTo>
                  <a:pt x="2082917" y="1201310"/>
                </a:lnTo>
                <a:cubicBezTo>
                  <a:pt x="2082917" y="1724852"/>
                  <a:pt x="1658503" y="2149266"/>
                  <a:pt x="1134961" y="21492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  <a:latin typeface="SF UI Display Thin" charset="0"/>
            </a:endParaRPr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10093556" y="4786738"/>
            <a:ext cx="1716156" cy="6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Fase</a:t>
            </a:r>
            <a:r>
              <a:rPr lang="en-US" sz="1800" b="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Kemandirian</a:t>
            </a:r>
            <a:r>
              <a:rPr lang="en-US" sz="1800" b="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/ Exit Strategy </a:t>
            </a: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dengan</a:t>
            </a:r>
            <a:r>
              <a:rPr lang="en-US" sz="1800" b="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800" b="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pendampingan</a:t>
            </a:r>
            <a:endParaRPr lang="en-US" sz="1800" b="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9788692" y="4545664"/>
            <a:ext cx="720150" cy="3686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7200" b="0" dirty="0">
                <a:solidFill>
                  <a:schemeClr val="accent5"/>
                </a:solidFill>
                <a:latin typeface="Roboto Medium" charset="0"/>
                <a:ea typeface="Roboto Medium" charset="0"/>
                <a:cs typeface="Roboto Medium" charset="0"/>
              </a:rPr>
              <a:t>“</a:t>
            </a: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11538598" y="6392460"/>
            <a:ext cx="720150" cy="3686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7200" b="0" dirty="0">
                <a:solidFill>
                  <a:schemeClr val="accent5"/>
                </a:solidFill>
                <a:latin typeface="Roboto Medium" charset="0"/>
                <a:ea typeface="Roboto Medium" charset="0"/>
                <a:cs typeface="Roboto Medium" charset="0"/>
              </a:rPr>
              <a:t>”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407648" y="5251195"/>
            <a:ext cx="4039961" cy="1067281"/>
            <a:chOff x="407648" y="5251195"/>
            <a:chExt cx="4039961" cy="1067281"/>
          </a:xfrm>
        </p:grpSpPr>
        <p:grpSp>
          <p:nvGrpSpPr>
            <p:cNvPr id="98" name="Group 97"/>
            <p:cNvGrpSpPr/>
            <p:nvPr/>
          </p:nvGrpSpPr>
          <p:grpSpPr>
            <a:xfrm>
              <a:off x="407648" y="5257798"/>
              <a:ext cx="3837950" cy="1060678"/>
              <a:chOff x="6571442" y="2101176"/>
              <a:chExt cx="2389605" cy="781942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6571442" y="2101176"/>
                <a:ext cx="2389605" cy="781942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itle 3"/>
              <p:cNvSpPr txBox="1">
                <a:spLocks/>
              </p:cNvSpPr>
              <p:nvPr/>
            </p:nvSpPr>
            <p:spPr>
              <a:xfrm>
                <a:off x="6589225" y="2200513"/>
                <a:ext cx="2371822" cy="538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sz="1000" b="0" dirty="0" err="1"/>
                  <a:t>Peningkatan</a:t>
                </a:r>
                <a:r>
                  <a:rPr lang="en-US" altLang="ko-KR" sz="1000" b="0" dirty="0"/>
                  <a:t> </a:t>
                </a:r>
                <a:r>
                  <a:rPr lang="en-US" altLang="ko-KR" sz="1000" b="0" dirty="0" err="1"/>
                  <a:t>Kapasitas</a:t>
                </a:r>
                <a:r>
                  <a:rPr lang="en-US" altLang="ko-KR" sz="1000" b="0" dirty="0"/>
                  <a:t>:</a:t>
                </a:r>
              </a:p>
              <a:p>
                <a:pPr marL="228600" indent="-228600">
                  <a:lnSpc>
                    <a:spcPct val="100000"/>
                  </a:lnSpc>
                  <a:buFontTx/>
                  <a:buAutoNum type="arabicPeriod"/>
                </a:pPr>
                <a:r>
                  <a:rPr lang="en-US" altLang="ko-KR" sz="1000" b="0" dirty="0"/>
                  <a:t>Launching </a:t>
                </a:r>
                <a:r>
                  <a:rPr lang="en-US" altLang="ko-KR" sz="1000" b="0" dirty="0" err="1"/>
                  <a:t>Kotugres</a:t>
                </a:r>
                <a:r>
                  <a:rPr lang="en-US" altLang="ko-KR" sz="1000" b="0" dirty="0"/>
                  <a:t> </a:t>
                </a:r>
              </a:p>
              <a:p>
                <a:pPr marL="228600" indent="-228600">
                  <a:lnSpc>
                    <a:spcPct val="100000"/>
                  </a:lnSpc>
                  <a:buFontTx/>
                  <a:buAutoNum type="arabicPeriod"/>
                </a:pPr>
                <a:r>
                  <a:rPr lang="en-US" altLang="ko-KR" sz="1000" b="0" dirty="0" err="1"/>
                  <a:t>Pelatihan</a:t>
                </a:r>
                <a:r>
                  <a:rPr lang="en-US" altLang="ko-KR" sz="1000" b="0" dirty="0"/>
                  <a:t> </a:t>
                </a:r>
                <a:r>
                  <a:rPr lang="en-US" altLang="ko-KR" sz="1000" b="0" dirty="0" err="1"/>
                  <a:t>Pengembangan</a:t>
                </a:r>
                <a:r>
                  <a:rPr lang="en-US" altLang="ko-KR" sz="1000" b="0" dirty="0"/>
                  <a:t> </a:t>
                </a:r>
                <a:r>
                  <a:rPr lang="en-US" altLang="ko-KR" sz="1000" b="0" dirty="0" err="1"/>
                  <a:t>Bakat</a:t>
                </a:r>
                <a:r>
                  <a:rPr lang="en-US" altLang="ko-KR" sz="1000" b="0" dirty="0"/>
                  <a:t> </a:t>
                </a:r>
                <a:r>
                  <a:rPr lang="en-US" altLang="ko-KR" sz="1000" b="0" dirty="0" err="1"/>
                  <a:t>dan</a:t>
                </a:r>
                <a:r>
                  <a:rPr lang="en-US" altLang="ko-KR" sz="1000" b="0" dirty="0"/>
                  <a:t> </a:t>
                </a:r>
                <a:r>
                  <a:rPr lang="en-US" altLang="ko-KR" sz="1000" b="0" dirty="0" err="1"/>
                  <a:t>Keterampilan</a:t>
                </a:r>
                <a:endParaRPr lang="en-US" altLang="ko-KR" sz="1000" b="0" dirty="0"/>
              </a:p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US" altLang="ko-KR" sz="1000" b="0" dirty="0" err="1"/>
                  <a:t>Pembuatan</a:t>
                </a:r>
                <a:r>
                  <a:rPr lang="en-US" altLang="ko-KR" sz="1000" b="0" dirty="0"/>
                  <a:t> Aneka </a:t>
                </a:r>
                <a:r>
                  <a:rPr lang="en-US" altLang="ko-KR" sz="1000" b="0" dirty="0" err="1"/>
                  <a:t>Kerajinan</a:t>
                </a:r>
                <a:r>
                  <a:rPr lang="en-US" altLang="ko-KR" sz="1000" b="0" dirty="0"/>
                  <a:t> </a:t>
                </a:r>
                <a:r>
                  <a:rPr lang="en-US" altLang="ko-KR" sz="1000" b="0" dirty="0" err="1"/>
                  <a:t>Tangan</a:t>
                </a:r>
                <a:endParaRPr lang="en-US" altLang="ko-KR" sz="1000" b="0" dirty="0"/>
              </a:p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US" altLang="ko-KR" sz="1000" b="0" dirty="0" err="1"/>
                  <a:t>Pengadaan</a:t>
                </a:r>
                <a:r>
                  <a:rPr lang="en-US" altLang="ko-KR" sz="1000" b="0" dirty="0"/>
                  <a:t> </a:t>
                </a:r>
                <a:r>
                  <a:rPr lang="en-US" altLang="ko-KR" sz="1000" b="0" dirty="0" err="1"/>
                  <a:t>Peralatan</a:t>
                </a:r>
                <a:r>
                  <a:rPr lang="en-US" altLang="ko-KR" sz="1000" b="0" dirty="0"/>
                  <a:t> </a:t>
                </a:r>
                <a:r>
                  <a:rPr lang="en-US" altLang="ko-KR" sz="1000" b="0" dirty="0" err="1"/>
                  <a:t>dan</a:t>
                </a:r>
                <a:r>
                  <a:rPr lang="en-US" altLang="ko-KR" sz="1000" b="0" dirty="0"/>
                  <a:t> </a:t>
                </a:r>
                <a:r>
                  <a:rPr lang="en-US" altLang="ko-KR" sz="1000" b="0" dirty="0" err="1"/>
                  <a:t>Perlengkapan</a:t>
                </a:r>
                <a:endParaRPr lang="en-US" altLang="ko-KR" sz="1000" b="0" dirty="0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6571442" y="2107826"/>
                <a:ext cx="2389605" cy="86209"/>
              </a:xfrm>
              <a:prstGeom prst="roundRect">
                <a:avLst>
                  <a:gd name="adj" fmla="val 2744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4325689" y="5251195"/>
              <a:ext cx="121920" cy="1219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97474" y="710978"/>
            <a:ext cx="4048124" cy="905638"/>
            <a:chOff x="197474" y="710978"/>
            <a:chExt cx="4048124" cy="905638"/>
          </a:xfrm>
        </p:grpSpPr>
        <p:grpSp>
          <p:nvGrpSpPr>
            <p:cNvPr id="32" name="Group 31"/>
            <p:cNvGrpSpPr/>
            <p:nvPr/>
          </p:nvGrpSpPr>
          <p:grpSpPr>
            <a:xfrm>
              <a:off x="407648" y="740039"/>
              <a:ext cx="3837950" cy="876577"/>
              <a:chOff x="6571442" y="2101176"/>
              <a:chExt cx="2389605" cy="876577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6571442" y="2101176"/>
                <a:ext cx="2389605" cy="876577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itle 3"/>
              <p:cNvSpPr txBox="1">
                <a:spLocks/>
              </p:cNvSpPr>
              <p:nvPr/>
            </p:nvSpPr>
            <p:spPr>
              <a:xfrm>
                <a:off x="6589225" y="2234135"/>
                <a:ext cx="2371822" cy="538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Rintisan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Program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Daya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Krida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Gresik</a:t>
                </a:r>
              </a:p>
              <a:p>
                <a:pPr marL="342900" indent="-342900">
                  <a:lnSpc>
                    <a:spcPct val="100000"/>
                  </a:lnSpc>
                  <a:buAutoNum type="arabicPeriod"/>
                </a:pP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Survey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Lapangan</a:t>
                </a:r>
                <a:endParaRPr lang="en-US" altLang="ko-KR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>
                  <a:lnSpc>
                    <a:spcPct val="100000"/>
                  </a:lnSpc>
                  <a:buAutoNum type="arabicPeriod"/>
                </a:pP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Perkenalan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dengan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Kotugres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go RC</a:t>
                </a:r>
              </a:p>
              <a:p>
                <a:pPr marL="342900" indent="-342900">
                  <a:lnSpc>
                    <a:spcPct val="100000"/>
                  </a:lnSpc>
                  <a:buAutoNum type="arabicPeriod"/>
                </a:pPr>
                <a:r>
                  <a:rPr lang="en-US" altLang="ko-KR" sz="10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Penyusunan</a:t>
                </a:r>
                <a:r>
                  <a:rPr lang="en-US" altLang="ko-KR" sz="10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Program</a:t>
                </a:r>
                <a:endParaRPr lang="ko-KR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6571442" y="2107826"/>
                <a:ext cx="2389605" cy="86209"/>
              </a:xfrm>
              <a:prstGeom prst="roundRect">
                <a:avLst>
                  <a:gd name="adj" fmla="val 2744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197474" y="710978"/>
              <a:ext cx="121920" cy="12192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2532672" y="4170547"/>
            <a:ext cx="2285999" cy="739849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2018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433153" y="2035201"/>
            <a:ext cx="2078182" cy="423138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2020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144032" y="4420475"/>
            <a:ext cx="2285999" cy="489921"/>
          </a:xfrm>
          <a:prstGeom prst="rect">
            <a:avLst/>
          </a:prstGeom>
          <a:noFill/>
        </p:spPr>
        <p:txBody>
          <a:bodyPr wrap="non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2020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4805484" y="583511"/>
            <a:ext cx="1772870" cy="1065060"/>
            <a:chOff x="6571442" y="2097728"/>
            <a:chExt cx="597257" cy="821986"/>
          </a:xfrm>
        </p:grpSpPr>
        <p:sp>
          <p:nvSpPr>
            <p:cNvPr id="107" name="Rounded Rectangle 106"/>
            <p:cNvSpPr/>
            <p:nvPr/>
          </p:nvSpPr>
          <p:spPr>
            <a:xfrm>
              <a:off x="6571442" y="2101177"/>
              <a:ext cx="597257" cy="816258"/>
            </a:xfrm>
            <a:prstGeom prst="roundRect">
              <a:avLst>
                <a:gd name="adj" fmla="val 2744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itle 3"/>
            <p:cNvSpPr txBox="1">
              <a:spLocks/>
            </p:cNvSpPr>
            <p:nvPr/>
          </p:nvSpPr>
          <p:spPr>
            <a:xfrm>
              <a:off x="6589225" y="2214575"/>
              <a:ext cx="556897" cy="7051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Infrastruktur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Pembangunan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Rumah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Kreatif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Daya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Krida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Gresik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atau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sewa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–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kerjasama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PEMKOT</a:t>
              </a: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6571442" y="2097728"/>
              <a:ext cx="597257" cy="125937"/>
            </a:xfrm>
            <a:prstGeom prst="roundRect">
              <a:avLst>
                <a:gd name="adj" fmla="val 27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>
          <a:xfrm>
            <a:off x="4628972" y="583511"/>
            <a:ext cx="121920" cy="1219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22" name="Group 121"/>
          <p:cNvGrpSpPr/>
          <p:nvPr/>
        </p:nvGrpSpPr>
        <p:grpSpPr>
          <a:xfrm>
            <a:off x="5862746" y="5254111"/>
            <a:ext cx="2998842" cy="1088077"/>
            <a:chOff x="5862746" y="5254111"/>
            <a:chExt cx="2998842" cy="1088077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8739668" y="5254111"/>
              <a:ext cx="121920" cy="12192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5862746" y="5257800"/>
              <a:ext cx="2812834" cy="1084388"/>
              <a:chOff x="6571442" y="2101176"/>
              <a:chExt cx="2389605" cy="637537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6571442" y="2101176"/>
                <a:ext cx="2389605" cy="569921"/>
              </a:xfrm>
              <a:prstGeom prst="roundRect">
                <a:avLst>
                  <a:gd name="adj" fmla="val 274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itle 3"/>
              <p:cNvSpPr txBox="1">
                <a:spLocks/>
              </p:cNvSpPr>
              <p:nvPr/>
            </p:nvSpPr>
            <p:spPr>
              <a:xfrm>
                <a:off x="6589225" y="2200513"/>
                <a:ext cx="2371822" cy="5382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Pengembangan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Persiapan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Kemandirian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</a:t>
                </a:r>
              </a:p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Diseminasi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Program</a:t>
                </a:r>
              </a:p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US" altLang="ko-KR" sz="1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Replikasi</a:t>
                </a:r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Program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6571442" y="2107826"/>
                <a:ext cx="2389605" cy="86209"/>
              </a:xfrm>
              <a:prstGeom prst="roundRect">
                <a:avLst>
                  <a:gd name="adj" fmla="val 2744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4" name="TextBox 113"/>
          <p:cNvSpPr txBox="1"/>
          <p:nvPr/>
        </p:nvSpPr>
        <p:spPr>
          <a:xfrm>
            <a:off x="12381091" y="2035201"/>
            <a:ext cx="2078182" cy="2078182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2021</a:t>
            </a:r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C553E116-F54D-7746-8A99-CF7D289957FC}"/>
              </a:ext>
            </a:extLst>
          </p:cNvPr>
          <p:cNvSpPr txBox="1">
            <a:spLocks/>
          </p:cNvSpPr>
          <p:nvPr/>
        </p:nvSpPr>
        <p:spPr>
          <a:xfrm>
            <a:off x="319394" y="173301"/>
            <a:ext cx="3242412" cy="423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Roadmap</a:t>
            </a:r>
          </a:p>
        </p:txBody>
      </p:sp>
      <p:sp>
        <p:nvSpPr>
          <p:cNvPr id="116" name="Title 3"/>
          <p:cNvSpPr txBox="1">
            <a:spLocks/>
          </p:cNvSpPr>
          <p:nvPr/>
        </p:nvSpPr>
        <p:spPr>
          <a:xfrm>
            <a:off x="10093556" y="3970732"/>
            <a:ext cx="1716156" cy="6290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/>
            <a:r>
              <a:rPr lang="en-US" sz="1800" b="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2022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21793" y="2035201"/>
            <a:ext cx="2078182" cy="639444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2018</a:t>
            </a:r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3014663" y="3349625"/>
            <a:ext cx="1243012" cy="1243013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2" r="12452"/>
          <a:stretch>
            <a:fillRect/>
          </a:stretch>
        </p:blipFill>
        <p:spPr>
          <a:xfrm>
            <a:off x="1222375" y="2308225"/>
            <a:ext cx="1243013" cy="1241425"/>
          </a:xfrm>
        </p:spPr>
      </p:pic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6670237" y="3357105"/>
            <a:ext cx="1243013" cy="1243013"/>
          </a:xfrm>
        </p:spPr>
      </p:pic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4850737" y="2288869"/>
            <a:ext cx="1243013" cy="1243013"/>
          </a:xfrm>
        </p:spPr>
      </p:pic>
      <p:grpSp>
        <p:nvGrpSpPr>
          <p:cNvPr id="48" name="Group 47"/>
          <p:cNvGrpSpPr/>
          <p:nvPr/>
        </p:nvGrpSpPr>
        <p:grpSpPr>
          <a:xfrm>
            <a:off x="6658232" y="583512"/>
            <a:ext cx="2081433" cy="1065060"/>
            <a:chOff x="6571442" y="2097729"/>
            <a:chExt cx="701208" cy="821986"/>
          </a:xfrm>
        </p:grpSpPr>
        <p:sp>
          <p:nvSpPr>
            <p:cNvPr id="49" name="Rounded Rectangle 48"/>
            <p:cNvSpPr/>
            <p:nvPr/>
          </p:nvSpPr>
          <p:spPr>
            <a:xfrm>
              <a:off x="6571442" y="2101177"/>
              <a:ext cx="701208" cy="816258"/>
            </a:xfrm>
            <a:prstGeom prst="roundRect">
              <a:avLst>
                <a:gd name="adj" fmla="val 2744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itle 3"/>
            <p:cNvSpPr txBox="1">
              <a:spLocks/>
            </p:cNvSpPr>
            <p:nvPr/>
          </p:nvSpPr>
          <p:spPr>
            <a:xfrm>
              <a:off x="6589225" y="2214576"/>
              <a:ext cx="654557" cy="7051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228600" indent="-228600">
                <a:lnSpc>
                  <a:spcPct val="100000"/>
                </a:lnSpc>
              </a:pP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Pemasaran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Produk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28600" indent="-228600">
                <a:lnSpc>
                  <a:spcPct val="100000"/>
                </a:lnSpc>
                <a:buAutoNum type="arabicPeriod"/>
              </a:pP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Pembuatan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Katalog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Produk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28600" indent="-228600">
                <a:lnSpc>
                  <a:spcPct val="100000"/>
                </a:lnSpc>
                <a:buAutoNum type="arabicPeriod"/>
              </a:pP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Integrasi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dengan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Resto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Apung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untuk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promosi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produk</a:t>
              </a:r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571442" y="2097729"/>
              <a:ext cx="701208" cy="120804"/>
            </a:xfrm>
            <a:prstGeom prst="roundRect">
              <a:avLst>
                <a:gd name="adj" fmla="val 27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87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>
            <a:off x="5208494" y="-125497"/>
            <a:ext cx="6983506" cy="6983499"/>
          </a:xfrm>
          <a:custGeom>
            <a:avLst/>
            <a:gdLst>
              <a:gd name="connsiteX0" fmla="*/ 6983506 w 6983506"/>
              <a:gd name="connsiteY0" fmla="*/ 0 h 6983499"/>
              <a:gd name="connsiteX1" fmla="*/ 6983506 w 6983506"/>
              <a:gd name="connsiteY1" fmla="*/ 6983499 h 6983499"/>
              <a:gd name="connsiteX2" fmla="*/ 0 w 6983506"/>
              <a:gd name="connsiteY2" fmla="*/ 6983499 h 6983499"/>
              <a:gd name="connsiteX3" fmla="*/ 9087 w 6983506"/>
              <a:gd name="connsiteY3" fmla="*/ 6624129 h 6983499"/>
              <a:gd name="connsiteX4" fmla="*/ 6983506 w 6983506"/>
              <a:gd name="connsiteY4" fmla="*/ 0 h 698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3506" h="6983499">
                <a:moveTo>
                  <a:pt x="6983506" y="0"/>
                </a:moveTo>
                <a:lnTo>
                  <a:pt x="6983506" y="6983499"/>
                </a:lnTo>
                <a:lnTo>
                  <a:pt x="0" y="6983499"/>
                </a:lnTo>
                <a:lnTo>
                  <a:pt x="9087" y="6624129"/>
                </a:lnTo>
                <a:cubicBezTo>
                  <a:pt x="196127" y="2934259"/>
                  <a:pt x="3247150" y="0"/>
                  <a:pt x="69835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dirty="0">
              <a:solidFill>
                <a:schemeClr val="accent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10428" y="365330"/>
            <a:ext cx="4012497" cy="1191978"/>
            <a:chOff x="416768" y="230808"/>
            <a:chExt cx="2229485" cy="662305"/>
          </a:xfrm>
        </p:grpSpPr>
        <p:sp>
          <p:nvSpPr>
            <p:cNvPr id="10" name="object 4"/>
            <p:cNvSpPr/>
            <p:nvPr/>
          </p:nvSpPr>
          <p:spPr>
            <a:xfrm>
              <a:off x="416768" y="230808"/>
              <a:ext cx="2229485" cy="662305"/>
            </a:xfrm>
            <a:custGeom>
              <a:avLst/>
              <a:gdLst/>
              <a:ahLst/>
              <a:cxnLst/>
              <a:rect l="l" t="t" r="r" b="b"/>
              <a:pathLst>
                <a:path w="2229485" h="662305">
                  <a:moveTo>
                    <a:pt x="1890452" y="0"/>
                  </a:moveTo>
                  <a:lnTo>
                    <a:pt x="332826" y="0"/>
                  </a:lnTo>
                  <a:lnTo>
                    <a:pt x="288185" y="18715"/>
                  </a:lnTo>
                  <a:lnTo>
                    <a:pt x="18795" y="286232"/>
                  </a:lnTo>
                  <a:lnTo>
                    <a:pt x="0" y="330978"/>
                  </a:lnTo>
                  <a:lnTo>
                    <a:pt x="4698" y="354561"/>
                  </a:lnTo>
                  <a:lnTo>
                    <a:pt x="288185" y="643446"/>
                  </a:lnTo>
                  <a:lnTo>
                    <a:pt x="332826" y="662164"/>
                  </a:lnTo>
                  <a:lnTo>
                    <a:pt x="1890452" y="662165"/>
                  </a:lnTo>
                  <a:lnTo>
                    <a:pt x="1890452" y="661384"/>
                  </a:lnTo>
                  <a:lnTo>
                    <a:pt x="1904738" y="661384"/>
                  </a:lnTo>
                  <a:lnTo>
                    <a:pt x="1941357" y="643446"/>
                  </a:lnTo>
                  <a:lnTo>
                    <a:pt x="2210763" y="375151"/>
                  </a:lnTo>
                  <a:lnTo>
                    <a:pt x="2228960" y="330978"/>
                  </a:lnTo>
                  <a:lnTo>
                    <a:pt x="2224411" y="307252"/>
                  </a:lnTo>
                  <a:lnTo>
                    <a:pt x="1941357" y="18715"/>
                  </a:lnTo>
                  <a:lnTo>
                    <a:pt x="1904747" y="790"/>
                  </a:lnTo>
                  <a:lnTo>
                    <a:pt x="1890452" y="790"/>
                  </a:lnTo>
                  <a:lnTo>
                    <a:pt x="1890452" y="0"/>
                  </a:lnTo>
                  <a:close/>
                </a:path>
                <a:path w="2229485" h="662305">
                  <a:moveTo>
                    <a:pt x="1904738" y="661384"/>
                  </a:moveTo>
                  <a:lnTo>
                    <a:pt x="1890452" y="661384"/>
                  </a:lnTo>
                  <a:lnTo>
                    <a:pt x="1904029" y="661542"/>
                  </a:lnTo>
                  <a:lnTo>
                    <a:pt x="1904738" y="661384"/>
                  </a:lnTo>
                  <a:close/>
                </a:path>
                <a:path w="2229485" h="662305">
                  <a:moveTo>
                    <a:pt x="1904029" y="629"/>
                  </a:moveTo>
                  <a:lnTo>
                    <a:pt x="1890452" y="790"/>
                  </a:lnTo>
                  <a:lnTo>
                    <a:pt x="1904747" y="790"/>
                  </a:lnTo>
                  <a:lnTo>
                    <a:pt x="1904029" y="629"/>
                  </a:lnTo>
                  <a:close/>
                </a:path>
              </a:pathLst>
            </a:custGeom>
            <a:solidFill>
              <a:srgbClr val="2392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/>
            <p:cNvSpPr/>
            <p:nvPr/>
          </p:nvSpPr>
          <p:spPr>
            <a:xfrm>
              <a:off x="2313485" y="340784"/>
              <a:ext cx="222250" cy="442595"/>
            </a:xfrm>
            <a:custGeom>
              <a:avLst/>
              <a:gdLst/>
              <a:ahLst/>
              <a:cxnLst/>
              <a:rect l="l" t="t" r="r" b="b"/>
              <a:pathLst>
                <a:path w="222250" h="442595">
                  <a:moveTo>
                    <a:pt x="0" y="0"/>
                  </a:moveTo>
                  <a:lnTo>
                    <a:pt x="0" y="442218"/>
                  </a:lnTo>
                  <a:lnTo>
                    <a:pt x="221645" y="220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2"/>
            <p:cNvSpPr txBox="1"/>
            <p:nvPr/>
          </p:nvSpPr>
          <p:spPr>
            <a:xfrm>
              <a:off x="886969" y="387208"/>
              <a:ext cx="1174094" cy="34950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6510">
                <a:spcBef>
                  <a:spcPts val="105"/>
                </a:spcBef>
              </a:pPr>
              <a:r>
                <a:rPr lang="en-US" sz="4000" b="1" spc="-80" dirty="0">
                  <a:solidFill>
                    <a:srgbClr val="FFFFFF"/>
                  </a:solidFill>
                  <a:latin typeface="Arial"/>
                  <a:cs typeface="Arial"/>
                </a:rPr>
                <a:t>Nature</a:t>
              </a:r>
              <a:endParaRPr sz="4000" dirty="0">
                <a:latin typeface="Arial"/>
                <a:cs typeface="Arial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731938" y="1958020"/>
            <a:ext cx="448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pemanfaatan</a:t>
            </a:r>
            <a:r>
              <a:rPr lang="en-US" dirty="0"/>
              <a:t> </a:t>
            </a:r>
            <a:r>
              <a:rPr lang="en-US" dirty="0" err="1"/>
              <a:t>limbah</a:t>
            </a:r>
            <a:r>
              <a:rPr lang="en-US" dirty="0"/>
              <a:t> </a:t>
            </a:r>
            <a:r>
              <a:rPr lang="en-US" dirty="0" err="1"/>
              <a:t>plastik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daur</a:t>
            </a:r>
            <a:r>
              <a:rPr lang="en-US" dirty="0"/>
              <a:t> </a:t>
            </a:r>
            <a:r>
              <a:rPr lang="en-US" dirty="0" err="1"/>
              <a:t>ulang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31938" y="3242211"/>
            <a:ext cx="261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Mengurangi</a:t>
            </a:r>
            <a:r>
              <a:rPr lang="en-US" dirty="0"/>
              <a:t> </a:t>
            </a:r>
            <a:r>
              <a:rPr lang="en-US" dirty="0" err="1"/>
              <a:t>limbah</a:t>
            </a:r>
            <a:r>
              <a:rPr lang="en-US" dirty="0"/>
              <a:t> (</a:t>
            </a:r>
            <a:r>
              <a:rPr lang="en-US" dirty="0" err="1"/>
              <a:t>tutup</a:t>
            </a:r>
            <a:r>
              <a:rPr lang="en-US" dirty="0"/>
              <a:t> </a:t>
            </a:r>
            <a:r>
              <a:rPr lang="en-US" dirty="0" err="1"/>
              <a:t>botol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sedotan</a:t>
            </a:r>
            <a:r>
              <a:rPr lang="en-US" dirty="0"/>
              <a:t>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10428" y="1988679"/>
            <a:ext cx="715798" cy="73866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810428" y="3057551"/>
            <a:ext cx="715798" cy="73866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31938" y="4318530"/>
            <a:ext cx="3287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Pemanfaatan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alami</a:t>
            </a:r>
            <a:r>
              <a:rPr lang="en-US" dirty="0"/>
              <a:t> (</a:t>
            </a:r>
            <a:r>
              <a:rPr lang="en-US" dirty="0" err="1"/>
              <a:t>daun</a:t>
            </a:r>
            <a:r>
              <a:rPr lang="en-US" dirty="0"/>
              <a:t> </a:t>
            </a:r>
            <a:r>
              <a:rPr lang="en-US" dirty="0" err="1"/>
              <a:t>rotan</a:t>
            </a:r>
            <a:r>
              <a:rPr lang="en-US" dirty="0"/>
              <a:t>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daur</a:t>
            </a:r>
            <a:r>
              <a:rPr lang="en-US" dirty="0"/>
              <a:t> </a:t>
            </a:r>
            <a:r>
              <a:rPr lang="en-US" dirty="0" err="1"/>
              <a:t>ulang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810428" y="4272362"/>
            <a:ext cx="715798" cy="73866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 rot="5400000" flipV="1">
            <a:off x="5578476" y="244476"/>
            <a:ext cx="6613525" cy="6613524"/>
          </a:xfrm>
        </p:spPr>
      </p:pic>
    </p:spTree>
    <p:extLst>
      <p:ext uri="{BB962C8B-B14F-4D97-AF65-F5344CB8AC3E}">
        <p14:creationId xmlns:p14="http://schemas.microsoft.com/office/powerpoint/2010/main" val="19296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flipH="1">
            <a:off x="0" y="-125497"/>
            <a:ext cx="6983506" cy="6983499"/>
          </a:xfrm>
          <a:custGeom>
            <a:avLst/>
            <a:gdLst>
              <a:gd name="connsiteX0" fmla="*/ 6983506 w 6983506"/>
              <a:gd name="connsiteY0" fmla="*/ 0 h 6983499"/>
              <a:gd name="connsiteX1" fmla="*/ 6983506 w 6983506"/>
              <a:gd name="connsiteY1" fmla="*/ 6983499 h 6983499"/>
              <a:gd name="connsiteX2" fmla="*/ 0 w 6983506"/>
              <a:gd name="connsiteY2" fmla="*/ 6983499 h 6983499"/>
              <a:gd name="connsiteX3" fmla="*/ 9087 w 6983506"/>
              <a:gd name="connsiteY3" fmla="*/ 6624129 h 6983499"/>
              <a:gd name="connsiteX4" fmla="*/ 6983506 w 6983506"/>
              <a:gd name="connsiteY4" fmla="*/ 0 h 698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3506" h="6983499">
                <a:moveTo>
                  <a:pt x="6983506" y="0"/>
                </a:moveTo>
                <a:lnTo>
                  <a:pt x="6983506" y="6983499"/>
                </a:lnTo>
                <a:lnTo>
                  <a:pt x="0" y="6983499"/>
                </a:lnTo>
                <a:lnTo>
                  <a:pt x="9087" y="6624129"/>
                </a:lnTo>
                <a:cubicBezTo>
                  <a:pt x="196127" y="2934259"/>
                  <a:pt x="3247150" y="0"/>
                  <a:pt x="69835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 flipH="1">
            <a:off x="6983505" y="277735"/>
            <a:ext cx="4012497" cy="1191978"/>
            <a:chOff x="416768" y="230808"/>
            <a:chExt cx="2229485" cy="662305"/>
          </a:xfrm>
        </p:grpSpPr>
        <p:sp>
          <p:nvSpPr>
            <p:cNvPr id="17" name="object 4"/>
            <p:cNvSpPr/>
            <p:nvPr/>
          </p:nvSpPr>
          <p:spPr>
            <a:xfrm>
              <a:off x="416768" y="230808"/>
              <a:ext cx="2229485" cy="662305"/>
            </a:xfrm>
            <a:custGeom>
              <a:avLst/>
              <a:gdLst/>
              <a:ahLst/>
              <a:cxnLst/>
              <a:rect l="l" t="t" r="r" b="b"/>
              <a:pathLst>
                <a:path w="2229485" h="662305">
                  <a:moveTo>
                    <a:pt x="1890452" y="0"/>
                  </a:moveTo>
                  <a:lnTo>
                    <a:pt x="332826" y="0"/>
                  </a:lnTo>
                  <a:lnTo>
                    <a:pt x="288185" y="18715"/>
                  </a:lnTo>
                  <a:lnTo>
                    <a:pt x="18795" y="286232"/>
                  </a:lnTo>
                  <a:lnTo>
                    <a:pt x="0" y="330978"/>
                  </a:lnTo>
                  <a:lnTo>
                    <a:pt x="4698" y="354561"/>
                  </a:lnTo>
                  <a:lnTo>
                    <a:pt x="288185" y="643446"/>
                  </a:lnTo>
                  <a:lnTo>
                    <a:pt x="332826" y="662164"/>
                  </a:lnTo>
                  <a:lnTo>
                    <a:pt x="1890452" y="662165"/>
                  </a:lnTo>
                  <a:lnTo>
                    <a:pt x="1890452" y="661384"/>
                  </a:lnTo>
                  <a:lnTo>
                    <a:pt x="1904738" y="661384"/>
                  </a:lnTo>
                  <a:lnTo>
                    <a:pt x="1941357" y="643446"/>
                  </a:lnTo>
                  <a:lnTo>
                    <a:pt x="2210763" y="375151"/>
                  </a:lnTo>
                  <a:lnTo>
                    <a:pt x="2228960" y="330978"/>
                  </a:lnTo>
                  <a:lnTo>
                    <a:pt x="2224411" y="307252"/>
                  </a:lnTo>
                  <a:lnTo>
                    <a:pt x="1941357" y="18715"/>
                  </a:lnTo>
                  <a:lnTo>
                    <a:pt x="1904747" y="790"/>
                  </a:lnTo>
                  <a:lnTo>
                    <a:pt x="1890452" y="790"/>
                  </a:lnTo>
                  <a:lnTo>
                    <a:pt x="1890452" y="0"/>
                  </a:lnTo>
                  <a:close/>
                </a:path>
                <a:path w="2229485" h="662305">
                  <a:moveTo>
                    <a:pt x="1904738" y="661384"/>
                  </a:moveTo>
                  <a:lnTo>
                    <a:pt x="1890452" y="661384"/>
                  </a:lnTo>
                  <a:lnTo>
                    <a:pt x="1904029" y="661542"/>
                  </a:lnTo>
                  <a:lnTo>
                    <a:pt x="1904738" y="661384"/>
                  </a:lnTo>
                  <a:close/>
                </a:path>
                <a:path w="2229485" h="662305">
                  <a:moveTo>
                    <a:pt x="1904029" y="629"/>
                  </a:moveTo>
                  <a:lnTo>
                    <a:pt x="1890452" y="790"/>
                  </a:lnTo>
                  <a:lnTo>
                    <a:pt x="1904747" y="790"/>
                  </a:lnTo>
                  <a:lnTo>
                    <a:pt x="1904029" y="629"/>
                  </a:lnTo>
                  <a:close/>
                </a:path>
              </a:pathLst>
            </a:custGeom>
            <a:solidFill>
              <a:srgbClr val="2392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5"/>
            <p:cNvSpPr/>
            <p:nvPr/>
          </p:nvSpPr>
          <p:spPr>
            <a:xfrm>
              <a:off x="2313485" y="340784"/>
              <a:ext cx="222250" cy="442595"/>
            </a:xfrm>
            <a:custGeom>
              <a:avLst/>
              <a:gdLst/>
              <a:ahLst/>
              <a:cxnLst/>
              <a:rect l="l" t="t" r="r" b="b"/>
              <a:pathLst>
                <a:path w="222250" h="442595">
                  <a:moveTo>
                    <a:pt x="0" y="0"/>
                  </a:moveTo>
                  <a:lnTo>
                    <a:pt x="0" y="442218"/>
                  </a:lnTo>
                  <a:lnTo>
                    <a:pt x="221645" y="220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52"/>
            <p:cNvSpPr txBox="1"/>
            <p:nvPr/>
          </p:nvSpPr>
          <p:spPr>
            <a:xfrm>
              <a:off x="685956" y="387208"/>
              <a:ext cx="1478090" cy="34950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6510">
                <a:spcBef>
                  <a:spcPts val="105"/>
                </a:spcBef>
              </a:pPr>
              <a:r>
                <a:rPr lang="en-US" sz="4000" b="1" spc="-80" dirty="0">
                  <a:solidFill>
                    <a:srgbClr val="FFFFFF"/>
                  </a:solidFill>
                  <a:latin typeface="Arial"/>
                  <a:cs typeface="Arial"/>
                </a:rPr>
                <a:t>Economic</a:t>
              </a:r>
              <a:endParaRPr sz="40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980832" y="1958020"/>
            <a:ext cx="3787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spc="110" dirty="0" err="1">
                <a:cs typeface="Arial"/>
              </a:rPr>
              <a:t>Rp</a:t>
            </a:r>
            <a:r>
              <a:rPr lang="en-US" sz="2400" b="1" spc="110" dirty="0">
                <a:cs typeface="Arial"/>
              </a:rPr>
              <a:t> 5.000.000,00</a:t>
            </a:r>
          </a:p>
          <a:p>
            <a:pPr algn="r"/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penjualan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 </a:t>
            </a:r>
            <a:r>
              <a:rPr lang="en-US" dirty="0" err="1"/>
              <a:t>hingga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10905237" y="1942780"/>
            <a:ext cx="715798" cy="73866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834766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0" y="-994"/>
            <a:ext cx="12214757" cy="685899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20172" y="-994"/>
            <a:ext cx="4416926" cy="685899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953222" y="1222082"/>
            <a:ext cx="7248294" cy="5231612"/>
            <a:chOff x="12901381" y="-786934"/>
            <a:chExt cx="7248294" cy="5231612"/>
          </a:xfrm>
        </p:grpSpPr>
        <p:sp>
          <p:nvSpPr>
            <p:cNvPr id="48" name="Rounded Rectangle 47"/>
            <p:cNvSpPr/>
            <p:nvPr/>
          </p:nvSpPr>
          <p:spPr>
            <a:xfrm>
              <a:off x="12901381" y="1762765"/>
              <a:ext cx="7248294" cy="268191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15487045" y="3575696"/>
              <a:ext cx="215383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17798007" y="1765009"/>
              <a:ext cx="0" cy="267966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15352583" y="1765009"/>
              <a:ext cx="0" cy="267966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3067936" y="3575696"/>
              <a:ext cx="215383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7903216" y="3575696"/>
              <a:ext cx="215383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ounded Rectangle 102"/>
            <p:cNvSpPr/>
            <p:nvPr/>
          </p:nvSpPr>
          <p:spPr>
            <a:xfrm>
              <a:off x="12901381" y="-786934"/>
              <a:ext cx="7248294" cy="2557829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17798007" y="-784690"/>
              <a:ext cx="0" cy="255558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5352583" y="-784690"/>
              <a:ext cx="0" cy="2555585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70205" y="1959834"/>
              <a:ext cx="1210783" cy="1474966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5352583" y="3617560"/>
              <a:ext cx="244542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Patra</a:t>
              </a:r>
              <a:r>
                <a:rPr lang="en-US" sz="14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Adikriya</a:t>
              </a:r>
              <a:r>
                <a:rPr lang="en-US" sz="14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Bumi</a:t>
              </a:r>
              <a:r>
                <a:rPr lang="en-US" sz="14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Madya</a:t>
              </a:r>
              <a:endParaRPr lang="en-US" sz="14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dari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PT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Pertamina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(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Persero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158277" y="3529074"/>
              <a:ext cx="1935082" cy="823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accent2"/>
                  </a:solidFill>
                </a:rPr>
                <a:t>Predikat</a:t>
              </a:r>
              <a:r>
                <a:rPr lang="en-US" sz="1600" b="1" dirty="0">
                  <a:solidFill>
                    <a:schemeClr val="accent2"/>
                  </a:solidFill>
                </a:rPr>
                <a:t> </a:t>
              </a:r>
              <a:r>
                <a:rPr lang="en-US" sz="1600" b="1" dirty="0" err="1">
                  <a:solidFill>
                    <a:schemeClr val="accent2"/>
                  </a:solidFill>
                </a:rPr>
                <a:t>Terbaik</a:t>
              </a:r>
              <a:endParaRPr lang="en-US" sz="1600" b="1" dirty="0">
                <a:solidFill>
                  <a:schemeClr val="accent2"/>
                </a:solidFill>
              </a:endParaRPr>
            </a:p>
            <a:p>
              <a:pPr algn="ctr"/>
              <a:r>
                <a:rPr lang="en-US" sz="1050" dirty="0" err="1"/>
                <a:t>Pelaksanaan</a:t>
              </a:r>
              <a:r>
                <a:rPr lang="en-US" sz="1050" dirty="0"/>
                <a:t> </a:t>
              </a:r>
              <a:r>
                <a:rPr lang="en-US" sz="1050" dirty="0" err="1"/>
                <a:t>laporan</a:t>
              </a:r>
              <a:r>
                <a:rPr lang="en-US" sz="1050" dirty="0"/>
                <a:t> </a:t>
              </a:r>
              <a:r>
                <a:rPr lang="en-US" sz="1050" dirty="0" err="1"/>
                <a:t>pengelolaan</a:t>
              </a:r>
              <a:r>
                <a:rPr lang="en-US" sz="1050" dirty="0"/>
                <a:t> </a:t>
              </a:r>
              <a:r>
                <a:rPr lang="en-US" sz="1050" dirty="0" err="1"/>
                <a:t>lingkungan</a:t>
              </a:r>
              <a:r>
                <a:rPr lang="en-US" sz="1050" dirty="0"/>
                <a:t> </a:t>
              </a:r>
              <a:r>
                <a:rPr lang="en-US" sz="1050" dirty="0" err="1"/>
                <a:t>hidup</a:t>
              </a:r>
              <a:r>
                <a:rPr lang="en-US" sz="1050" dirty="0"/>
                <a:t> </a:t>
              </a:r>
              <a:r>
                <a:rPr lang="en-US" sz="1050" dirty="0" err="1"/>
                <a:t>dari</a:t>
              </a:r>
              <a:r>
                <a:rPr lang="en-US" sz="1050" dirty="0"/>
                <a:t> </a:t>
              </a:r>
              <a:r>
                <a:rPr lang="en-US" sz="1050" dirty="0" err="1"/>
                <a:t>Gubernur</a:t>
              </a:r>
              <a:r>
                <a:rPr lang="en-US" sz="1050" dirty="0"/>
                <a:t> </a:t>
              </a:r>
              <a:r>
                <a:rPr lang="en-US" sz="1050" dirty="0" err="1"/>
                <a:t>Jawa</a:t>
              </a:r>
              <a:r>
                <a:rPr lang="en-US" sz="1050" dirty="0"/>
                <a:t> </a:t>
              </a:r>
              <a:r>
                <a:rPr lang="en-US" sz="1050" dirty="0" err="1"/>
                <a:t>Timur</a:t>
              </a:r>
              <a:endParaRPr lang="en-US" sz="1050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97584" y="1901476"/>
              <a:ext cx="1128983" cy="15815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7874404" y="3617560"/>
              <a:ext cx="2182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Pemanfaatan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Program CSR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dan</a:t>
              </a:r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 PKBL </a:t>
              </a:r>
              <a:r>
                <a:rPr lang="en-US" sz="1200" dirty="0" err="1">
                  <a:latin typeface="Roboto" panose="02000000000000000000" pitchFamily="2" charset="0"/>
                  <a:ea typeface="Roboto" panose="02000000000000000000" pitchFamily="2" charset="0"/>
                </a:rPr>
                <a:t>sektor</a:t>
              </a:r>
              <a:b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1200" b="1" dirty="0" err="1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Kelautan</a:t>
              </a:r>
              <a:r>
                <a:rPr lang="en-US" sz="12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dan</a:t>
              </a:r>
              <a:r>
                <a:rPr lang="en-US" sz="12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1200" b="1" dirty="0" err="1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Perikanan</a:t>
              </a:r>
              <a:endParaRPr lang="en-US" sz="12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47321" y="1925084"/>
              <a:ext cx="917181" cy="1296801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17917524" y="3206797"/>
              <a:ext cx="2120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Penghargaan</a:t>
              </a:r>
              <a:endParaRPr lang="en-US" sz="16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6832979" y="2329841"/>
              <a:ext cx="8079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2x</a:t>
              </a:r>
              <a:endPara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4383692" y="2329841"/>
              <a:ext cx="8079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3x</a:t>
              </a:r>
              <a:endPara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4457270" y="0"/>
            <a:ext cx="7734730" cy="97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Capaian</a:t>
            </a:r>
            <a:endParaRPr lang="en-US" sz="40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-1205" y="76137"/>
            <a:ext cx="4409037" cy="970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Keunggulan</a:t>
            </a:r>
            <a:endParaRPr lang="en-US" sz="40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32801" y="1091672"/>
            <a:ext cx="2289717" cy="2501788"/>
            <a:chOff x="12493304" y="556715"/>
            <a:chExt cx="2289717" cy="2501788"/>
          </a:xfrm>
        </p:grpSpPr>
        <p:sp>
          <p:nvSpPr>
            <p:cNvPr id="79" name="Rounded Rectangle 78"/>
            <p:cNvSpPr/>
            <p:nvPr/>
          </p:nvSpPr>
          <p:spPr>
            <a:xfrm>
              <a:off x="12493305" y="556715"/>
              <a:ext cx="2289716" cy="2501788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 Same Side Corner Rectangle 80"/>
            <p:cNvSpPr/>
            <p:nvPr/>
          </p:nvSpPr>
          <p:spPr>
            <a:xfrm rot="10800000">
              <a:off x="12493304" y="2385453"/>
              <a:ext cx="2289716" cy="673050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rgbClr val="FFC000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itle 3"/>
            <p:cNvSpPr txBox="1">
              <a:spLocks/>
            </p:cNvSpPr>
            <p:nvPr/>
          </p:nvSpPr>
          <p:spPr>
            <a:xfrm>
              <a:off x="12592984" y="2431332"/>
              <a:ext cx="2063656" cy="53058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6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Kandidat</a:t>
              </a:r>
              <a:br>
                <a:rPr lang="en-US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Proper </a:t>
              </a:r>
              <a:r>
                <a:rPr lang="en-US" sz="16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Emas</a:t>
              </a:r>
              <a:endParaRPr lang="en-US" sz="1600" b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0" r="26500"/>
            <a:stretch/>
          </p:blipFill>
          <p:spPr>
            <a:xfrm>
              <a:off x="12741309" y="589210"/>
              <a:ext cx="835814" cy="179624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3623909" y="1038167"/>
              <a:ext cx="896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FFC000"/>
                  </a:solidFill>
                </a:rPr>
                <a:t>3</a:t>
              </a:r>
              <a:r>
                <a:rPr lang="en-US" sz="4000" b="1" dirty="0">
                  <a:solidFill>
                    <a:srgbClr val="FFC000"/>
                  </a:solidFill>
                </a:rPr>
                <a:t>x</a:t>
              </a:r>
              <a:endParaRPr lang="en-US" sz="2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481570" y="1124167"/>
            <a:ext cx="2289716" cy="2501788"/>
            <a:chOff x="-2445397" y="2685068"/>
            <a:chExt cx="2289716" cy="2501788"/>
          </a:xfrm>
        </p:grpSpPr>
        <p:sp>
          <p:nvSpPr>
            <p:cNvPr id="87" name="Rounded Rectangle 86"/>
            <p:cNvSpPr/>
            <p:nvPr/>
          </p:nvSpPr>
          <p:spPr>
            <a:xfrm>
              <a:off x="-2445397" y="2685068"/>
              <a:ext cx="2289716" cy="2501788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-2445397" y="2803842"/>
              <a:ext cx="2289716" cy="2383014"/>
              <a:chOff x="5829504" y="2803842"/>
              <a:chExt cx="2289716" cy="2383014"/>
            </a:xfrm>
          </p:grpSpPr>
          <p:sp>
            <p:nvSpPr>
              <p:cNvPr id="88" name="Round Same Side Corner Rectangle 87"/>
              <p:cNvSpPr/>
              <p:nvPr/>
            </p:nvSpPr>
            <p:spPr>
              <a:xfrm rot="10800000">
                <a:off x="5829504" y="4513806"/>
                <a:ext cx="2289716" cy="673050"/>
              </a:xfrm>
              <a:prstGeom prst="round2SameRect">
                <a:avLst>
                  <a:gd name="adj1" fmla="val 4339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itle 3"/>
              <p:cNvSpPr txBox="1">
                <a:spLocks/>
              </p:cNvSpPr>
              <p:nvPr/>
            </p:nvSpPr>
            <p:spPr>
              <a:xfrm>
                <a:off x="5929184" y="4559685"/>
                <a:ext cx="2063656" cy="53058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50000"/>
                </a:pPr>
                <a:r>
                  <a:rPr lang="en-US" sz="1600" dirty="0" err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Kategori</a:t>
                </a:r>
                <a:r>
                  <a:rPr lang="en-US" sz="16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Platinum</a:t>
                </a:r>
                <a:br>
                  <a:rPr lang="en-US" sz="1600" b="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1200" b="0" dirty="0" err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Kampung</a:t>
                </a:r>
                <a:r>
                  <a:rPr lang="en-US" sz="1200" b="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200" b="0" dirty="0" err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ikan</a:t>
                </a:r>
                <a:r>
                  <a:rPr lang="en-US" sz="1200" b="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Asap</a:t>
                </a:r>
                <a:endParaRPr lang="en-US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575372" y="3522171"/>
                <a:ext cx="8969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solidFill>
                      <a:srgbClr val="FFC000"/>
                    </a:solidFill>
                  </a:rPr>
                  <a:t>1</a:t>
                </a:r>
                <a:r>
                  <a:rPr lang="en-US" sz="4000" b="1" dirty="0">
                    <a:solidFill>
                      <a:srgbClr val="FFC000"/>
                    </a:solidFill>
                  </a:rPr>
                  <a:t>x</a:t>
                </a:r>
                <a:endParaRPr lang="en-US" sz="2800" b="1" dirty="0">
                  <a:solidFill>
                    <a:srgbClr val="FFC000"/>
                  </a:solidFill>
                </a:endParaRP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57" t="4297" r="34486" b="86814"/>
              <a:stretch/>
            </p:blipFill>
            <p:spPr>
              <a:xfrm>
                <a:off x="5886853" y="2803842"/>
                <a:ext cx="2203475" cy="875553"/>
              </a:xfrm>
              <a:prstGeom prst="rect">
                <a:avLst/>
              </a:prstGeom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9926245" y="1085512"/>
            <a:ext cx="2289717" cy="2501788"/>
            <a:chOff x="8283253" y="2685068"/>
            <a:chExt cx="2289717" cy="2501788"/>
          </a:xfrm>
        </p:grpSpPr>
        <p:grpSp>
          <p:nvGrpSpPr>
            <p:cNvPr id="92" name="Group 91"/>
            <p:cNvGrpSpPr/>
            <p:nvPr/>
          </p:nvGrpSpPr>
          <p:grpSpPr>
            <a:xfrm>
              <a:off x="8283253" y="2685068"/>
              <a:ext cx="2289717" cy="2501788"/>
              <a:chOff x="12493304" y="556715"/>
              <a:chExt cx="2289717" cy="2501788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12493305" y="556715"/>
                <a:ext cx="2289716" cy="2501788"/>
              </a:xfrm>
              <a:prstGeom prst="roundRect">
                <a:avLst>
                  <a:gd name="adj" fmla="val 12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ound Same Side Corner Rectangle 93"/>
              <p:cNvSpPr/>
              <p:nvPr/>
            </p:nvSpPr>
            <p:spPr>
              <a:xfrm rot="10800000">
                <a:off x="12493304" y="2385453"/>
                <a:ext cx="2289716" cy="673050"/>
              </a:xfrm>
              <a:prstGeom prst="round2SameRect">
                <a:avLst>
                  <a:gd name="adj1" fmla="val 4339"/>
                  <a:gd name="adj2" fmla="val 0"/>
                </a:avLst>
              </a:prstGeom>
              <a:solidFill>
                <a:srgbClr val="FFC000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itle 3"/>
              <p:cNvSpPr txBox="1">
                <a:spLocks/>
              </p:cNvSpPr>
              <p:nvPr/>
            </p:nvSpPr>
            <p:spPr>
              <a:xfrm>
                <a:off x="12592984" y="2431332"/>
                <a:ext cx="2063656" cy="53058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0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50000"/>
                </a:pPr>
                <a:r>
                  <a:rPr lang="en-US" sz="1600" dirty="0" err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Kategori</a:t>
                </a:r>
                <a:r>
                  <a:rPr lang="en-US" sz="16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Gold</a:t>
                </a:r>
                <a:br>
                  <a:rPr lang="en-US" sz="1600" b="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1200" b="0" dirty="0" err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Desa</a:t>
                </a:r>
                <a:r>
                  <a:rPr lang="en-US" sz="1200" b="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200" b="0" dirty="0" err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Rumput</a:t>
                </a:r>
                <a:r>
                  <a:rPr lang="en-US" sz="1200" b="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200" b="0" dirty="0" err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Laut</a:t>
                </a:r>
                <a:endParaRPr lang="en-US" sz="12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3298391" y="1538577"/>
                <a:ext cx="8969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solidFill>
                      <a:srgbClr val="FFC000"/>
                    </a:solidFill>
                  </a:rPr>
                  <a:t>2</a:t>
                </a:r>
                <a:r>
                  <a:rPr lang="en-US" sz="4000" b="1" dirty="0">
                    <a:solidFill>
                      <a:srgbClr val="FFC000"/>
                    </a:solidFill>
                  </a:rPr>
                  <a:t>x</a:t>
                </a:r>
                <a:endParaRPr lang="en-US" sz="2800" b="1" dirty="0">
                  <a:solidFill>
                    <a:srgbClr val="FFC000"/>
                  </a:solidFill>
                </a:endParaRPr>
              </a:p>
            </p:txBody>
          </p:sp>
        </p:grpSp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7" t="4297" r="34486" b="86814"/>
            <a:stretch/>
          </p:blipFill>
          <p:spPr>
            <a:xfrm>
              <a:off x="8326373" y="2835662"/>
              <a:ext cx="2203475" cy="875553"/>
            </a:xfrm>
            <a:prstGeom prst="rect">
              <a:avLst/>
            </a:prstGeom>
          </p:spPr>
        </p:pic>
      </p:grpSp>
      <p:cxnSp>
        <p:nvCxnSpPr>
          <p:cNvPr id="131" name="Straight Connector 130"/>
          <p:cNvCxnSpPr/>
          <p:nvPr/>
        </p:nvCxnSpPr>
        <p:spPr>
          <a:xfrm>
            <a:off x="532194" y="5559968"/>
            <a:ext cx="2153837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ounded Rectangle 132"/>
          <p:cNvSpPr/>
          <p:nvPr/>
        </p:nvSpPr>
        <p:spPr>
          <a:xfrm>
            <a:off x="191587" y="1197339"/>
            <a:ext cx="3935985" cy="5353932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/>
          <p:cNvCxnSpPr/>
          <p:nvPr/>
        </p:nvCxnSpPr>
        <p:spPr>
          <a:xfrm>
            <a:off x="16858125" y="1199582"/>
            <a:ext cx="0" cy="2555585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271999" y="5182238"/>
            <a:ext cx="3674345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48918" y="5400836"/>
            <a:ext cx="26567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en-US" sz="2400" b="1" baseline="30000" dirty="0">
                <a:latin typeface="Roboto" panose="02000000000000000000" pitchFamily="2" charset="0"/>
                <a:ea typeface="Roboto" panose="02000000000000000000" pitchFamily="2" charset="0"/>
              </a:rPr>
              <a:t>th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Intensitas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energi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terbaik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di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dunia</a:t>
            </a:r>
            <a:endParaRPr lang="en-US" sz="1400" b="1" i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607" y="5277480"/>
            <a:ext cx="811663" cy="11392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48918" y="4053941"/>
            <a:ext cx="26567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2400" b="1" baseline="30000" dirty="0">
                <a:latin typeface="Roboto" panose="02000000000000000000" pitchFamily="2" charset="0"/>
                <a:ea typeface="Roboto" panose="02000000000000000000" pitchFamily="2" charset="0"/>
              </a:rPr>
              <a:t>rd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Intensitas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limbah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non-B3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terkecil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skala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internasional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212" y="3934100"/>
            <a:ext cx="798452" cy="11623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348918" y="2896196"/>
            <a:ext cx="2656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1st</a:t>
            </a:r>
          </a:p>
          <a:p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Sistem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operasi</a:t>
            </a:r>
            <a:b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(Closed System)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48918" y="1558232"/>
            <a:ext cx="265679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Satu-satunya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Perusahaan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transmisi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gas yang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tidak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menggunakan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kompressor</a:t>
            </a:r>
            <a:endParaRPr lang="en-US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06" y="1318428"/>
            <a:ext cx="751664" cy="123668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0764" y="2817695"/>
            <a:ext cx="867348" cy="935754"/>
          </a:xfrm>
          <a:prstGeom prst="rect">
            <a:avLst/>
          </a:prstGeom>
        </p:spPr>
      </p:pic>
      <p:cxnSp>
        <p:nvCxnSpPr>
          <p:cNvPr id="148" name="Straight Connector 147"/>
          <p:cNvCxnSpPr/>
          <p:nvPr/>
        </p:nvCxnSpPr>
        <p:spPr>
          <a:xfrm>
            <a:off x="271999" y="3820551"/>
            <a:ext cx="3674345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71999" y="2692791"/>
            <a:ext cx="3674345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45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flipH="1" flipV="1">
            <a:off x="0" y="0"/>
            <a:ext cx="6983506" cy="6983499"/>
          </a:xfrm>
          <a:custGeom>
            <a:avLst/>
            <a:gdLst>
              <a:gd name="connsiteX0" fmla="*/ 6983506 w 6983506"/>
              <a:gd name="connsiteY0" fmla="*/ 0 h 6983499"/>
              <a:gd name="connsiteX1" fmla="*/ 6983506 w 6983506"/>
              <a:gd name="connsiteY1" fmla="*/ 6983499 h 6983499"/>
              <a:gd name="connsiteX2" fmla="*/ 0 w 6983506"/>
              <a:gd name="connsiteY2" fmla="*/ 6983499 h 6983499"/>
              <a:gd name="connsiteX3" fmla="*/ 9087 w 6983506"/>
              <a:gd name="connsiteY3" fmla="*/ 6624129 h 6983499"/>
              <a:gd name="connsiteX4" fmla="*/ 6983506 w 6983506"/>
              <a:gd name="connsiteY4" fmla="*/ 0 h 698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3506" h="6983499">
                <a:moveTo>
                  <a:pt x="6983506" y="0"/>
                </a:moveTo>
                <a:lnTo>
                  <a:pt x="6983506" y="6983499"/>
                </a:lnTo>
                <a:lnTo>
                  <a:pt x="0" y="6983499"/>
                </a:lnTo>
                <a:lnTo>
                  <a:pt x="9087" y="6624129"/>
                </a:lnTo>
                <a:cubicBezTo>
                  <a:pt x="196127" y="2934259"/>
                  <a:pt x="3247150" y="0"/>
                  <a:pt x="69835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 flipH="1">
            <a:off x="7608538" y="277735"/>
            <a:ext cx="4012497" cy="1191978"/>
            <a:chOff x="416768" y="230808"/>
            <a:chExt cx="2229485" cy="662305"/>
          </a:xfrm>
        </p:grpSpPr>
        <p:sp>
          <p:nvSpPr>
            <p:cNvPr id="11" name="object 4"/>
            <p:cNvSpPr/>
            <p:nvPr/>
          </p:nvSpPr>
          <p:spPr>
            <a:xfrm>
              <a:off x="416768" y="230808"/>
              <a:ext cx="2229485" cy="662305"/>
            </a:xfrm>
            <a:custGeom>
              <a:avLst/>
              <a:gdLst/>
              <a:ahLst/>
              <a:cxnLst/>
              <a:rect l="l" t="t" r="r" b="b"/>
              <a:pathLst>
                <a:path w="2229485" h="662305">
                  <a:moveTo>
                    <a:pt x="1890452" y="0"/>
                  </a:moveTo>
                  <a:lnTo>
                    <a:pt x="332826" y="0"/>
                  </a:lnTo>
                  <a:lnTo>
                    <a:pt x="288185" y="18715"/>
                  </a:lnTo>
                  <a:lnTo>
                    <a:pt x="18795" y="286232"/>
                  </a:lnTo>
                  <a:lnTo>
                    <a:pt x="0" y="330978"/>
                  </a:lnTo>
                  <a:lnTo>
                    <a:pt x="4698" y="354561"/>
                  </a:lnTo>
                  <a:lnTo>
                    <a:pt x="288185" y="643446"/>
                  </a:lnTo>
                  <a:lnTo>
                    <a:pt x="332826" y="662164"/>
                  </a:lnTo>
                  <a:lnTo>
                    <a:pt x="1890452" y="662165"/>
                  </a:lnTo>
                  <a:lnTo>
                    <a:pt x="1890452" y="661384"/>
                  </a:lnTo>
                  <a:lnTo>
                    <a:pt x="1904738" y="661384"/>
                  </a:lnTo>
                  <a:lnTo>
                    <a:pt x="1941357" y="643446"/>
                  </a:lnTo>
                  <a:lnTo>
                    <a:pt x="2210763" y="375151"/>
                  </a:lnTo>
                  <a:lnTo>
                    <a:pt x="2228960" y="330978"/>
                  </a:lnTo>
                  <a:lnTo>
                    <a:pt x="2224411" y="307252"/>
                  </a:lnTo>
                  <a:lnTo>
                    <a:pt x="1941357" y="18715"/>
                  </a:lnTo>
                  <a:lnTo>
                    <a:pt x="1904747" y="790"/>
                  </a:lnTo>
                  <a:lnTo>
                    <a:pt x="1890452" y="790"/>
                  </a:lnTo>
                  <a:lnTo>
                    <a:pt x="1890452" y="0"/>
                  </a:lnTo>
                  <a:close/>
                </a:path>
                <a:path w="2229485" h="662305">
                  <a:moveTo>
                    <a:pt x="1904738" y="661384"/>
                  </a:moveTo>
                  <a:lnTo>
                    <a:pt x="1890452" y="661384"/>
                  </a:lnTo>
                  <a:lnTo>
                    <a:pt x="1904029" y="661542"/>
                  </a:lnTo>
                  <a:lnTo>
                    <a:pt x="1904738" y="661384"/>
                  </a:lnTo>
                  <a:close/>
                </a:path>
                <a:path w="2229485" h="662305">
                  <a:moveTo>
                    <a:pt x="1904029" y="629"/>
                  </a:moveTo>
                  <a:lnTo>
                    <a:pt x="1890452" y="790"/>
                  </a:lnTo>
                  <a:lnTo>
                    <a:pt x="1904747" y="790"/>
                  </a:lnTo>
                  <a:lnTo>
                    <a:pt x="1904029" y="629"/>
                  </a:lnTo>
                  <a:close/>
                </a:path>
              </a:pathLst>
            </a:custGeom>
            <a:solidFill>
              <a:srgbClr val="2392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/>
            <p:cNvSpPr/>
            <p:nvPr/>
          </p:nvSpPr>
          <p:spPr>
            <a:xfrm>
              <a:off x="2313485" y="340784"/>
              <a:ext cx="222250" cy="442595"/>
            </a:xfrm>
            <a:custGeom>
              <a:avLst/>
              <a:gdLst/>
              <a:ahLst/>
              <a:cxnLst/>
              <a:rect l="l" t="t" r="r" b="b"/>
              <a:pathLst>
                <a:path w="222250" h="442595">
                  <a:moveTo>
                    <a:pt x="0" y="0"/>
                  </a:moveTo>
                  <a:lnTo>
                    <a:pt x="0" y="442218"/>
                  </a:lnTo>
                  <a:lnTo>
                    <a:pt x="221645" y="220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2"/>
            <p:cNvSpPr txBox="1"/>
            <p:nvPr/>
          </p:nvSpPr>
          <p:spPr>
            <a:xfrm>
              <a:off x="685956" y="387208"/>
              <a:ext cx="1478090" cy="34950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6510">
                <a:spcBef>
                  <a:spcPts val="105"/>
                </a:spcBef>
              </a:pPr>
              <a:r>
                <a:rPr lang="en-US" sz="4000" b="1" spc="-80" dirty="0">
                  <a:solidFill>
                    <a:srgbClr val="FFFFFF"/>
                  </a:solidFill>
                  <a:latin typeface="Arial"/>
                  <a:cs typeface="Arial"/>
                </a:rPr>
                <a:t>Social</a:t>
              </a:r>
              <a:endParaRPr sz="4000" dirty="0">
                <a:latin typeface="Arial"/>
                <a:cs typeface="Arial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6983507" y="1989103"/>
            <a:ext cx="38216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d-ID" sz="2000" dirty="0"/>
              <a:t>Terbentuk kerjasama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</a:t>
            </a:r>
            <a:r>
              <a:rPr lang="en-US" sz="2000" dirty="0" err="1"/>
              <a:t>Kotugres</a:t>
            </a:r>
            <a:r>
              <a:rPr lang="en-US" sz="2000" dirty="0"/>
              <a:t> – UPT Resource Center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Pertagas</a:t>
            </a:r>
            <a:r>
              <a:rPr lang="en-US" sz="2000" dirty="0"/>
              <a:t> EJA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905237" y="2111398"/>
            <a:ext cx="715798" cy="73866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905237" y="3491749"/>
            <a:ext cx="715798" cy="73866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983507" y="3353249"/>
            <a:ext cx="38216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id-ID" sz="2000" dirty="0"/>
              <a:t>Tumbuhnya budaya masyarakat berkelompok da</a:t>
            </a:r>
            <a:r>
              <a:rPr lang="en-US" sz="2000" dirty="0"/>
              <a:t>l</a:t>
            </a:r>
            <a:r>
              <a:rPr lang="id-ID" sz="2000" dirty="0"/>
              <a:t>am melakukan kegiatan ekonomi dan usaha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905237" y="4855895"/>
            <a:ext cx="715798" cy="73866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83507" y="4886674"/>
            <a:ext cx="38216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err="1"/>
              <a:t>Menciptakan</a:t>
            </a:r>
            <a:r>
              <a:rPr lang="en-US" sz="2000" dirty="0"/>
              <a:t> </a:t>
            </a:r>
            <a:r>
              <a:rPr lang="en-US" sz="2000" dirty="0" err="1"/>
              <a:t>kemandirian</a:t>
            </a:r>
            <a:r>
              <a:rPr lang="en-US" sz="2000" dirty="0"/>
              <a:t> </a:t>
            </a:r>
            <a:r>
              <a:rPr lang="en-US" sz="2000" dirty="0" err="1"/>
              <a:t>khususnya</a:t>
            </a:r>
            <a:r>
              <a:rPr lang="en-US" sz="2000" dirty="0"/>
              <a:t> </a:t>
            </a:r>
            <a:r>
              <a:rPr lang="en-US" sz="2000" dirty="0" err="1"/>
              <a:t>bagi</a:t>
            </a:r>
            <a:r>
              <a:rPr lang="en-US" sz="2000" dirty="0"/>
              <a:t> </a:t>
            </a:r>
            <a:r>
              <a:rPr lang="en-US" sz="2000" dirty="0" err="1"/>
              <a:t>kaum</a:t>
            </a:r>
            <a:r>
              <a:rPr lang="en-US" sz="2000" dirty="0"/>
              <a:t> </a:t>
            </a:r>
            <a:r>
              <a:rPr lang="en-US" sz="2000" dirty="0" err="1"/>
              <a:t>difabilitas</a:t>
            </a:r>
            <a:endParaRPr lang="id-ID" sz="20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3" r="5127"/>
          <a:stretch/>
        </p:blipFill>
        <p:spPr>
          <a:xfrm>
            <a:off x="0" y="1"/>
            <a:ext cx="6614160" cy="6614159"/>
          </a:xfrm>
        </p:spPr>
      </p:pic>
    </p:spTree>
    <p:extLst>
      <p:ext uri="{BB962C8B-B14F-4D97-AF65-F5344CB8AC3E}">
        <p14:creationId xmlns:p14="http://schemas.microsoft.com/office/powerpoint/2010/main" val="273553218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 flipV="1">
            <a:off x="5208494" y="0"/>
            <a:ext cx="6983506" cy="6983499"/>
          </a:xfrm>
          <a:custGeom>
            <a:avLst/>
            <a:gdLst>
              <a:gd name="connsiteX0" fmla="*/ 6983506 w 6983506"/>
              <a:gd name="connsiteY0" fmla="*/ 0 h 6983499"/>
              <a:gd name="connsiteX1" fmla="*/ 6983506 w 6983506"/>
              <a:gd name="connsiteY1" fmla="*/ 6983499 h 6983499"/>
              <a:gd name="connsiteX2" fmla="*/ 0 w 6983506"/>
              <a:gd name="connsiteY2" fmla="*/ 6983499 h 6983499"/>
              <a:gd name="connsiteX3" fmla="*/ 9087 w 6983506"/>
              <a:gd name="connsiteY3" fmla="*/ 6624129 h 6983499"/>
              <a:gd name="connsiteX4" fmla="*/ 6983506 w 6983506"/>
              <a:gd name="connsiteY4" fmla="*/ 0 h 698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3506" h="6983499">
                <a:moveTo>
                  <a:pt x="6983506" y="0"/>
                </a:moveTo>
                <a:lnTo>
                  <a:pt x="6983506" y="6983499"/>
                </a:lnTo>
                <a:lnTo>
                  <a:pt x="0" y="6983499"/>
                </a:lnTo>
                <a:lnTo>
                  <a:pt x="9087" y="6624129"/>
                </a:lnTo>
                <a:cubicBezTo>
                  <a:pt x="196127" y="2934259"/>
                  <a:pt x="3247150" y="0"/>
                  <a:pt x="69835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dist="254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51613" y="365330"/>
            <a:ext cx="4012497" cy="1191978"/>
            <a:chOff x="416768" y="230808"/>
            <a:chExt cx="2229485" cy="662305"/>
          </a:xfrm>
        </p:grpSpPr>
        <p:sp>
          <p:nvSpPr>
            <p:cNvPr id="11" name="object 4"/>
            <p:cNvSpPr/>
            <p:nvPr/>
          </p:nvSpPr>
          <p:spPr>
            <a:xfrm>
              <a:off x="416768" y="230808"/>
              <a:ext cx="2229485" cy="662305"/>
            </a:xfrm>
            <a:custGeom>
              <a:avLst/>
              <a:gdLst/>
              <a:ahLst/>
              <a:cxnLst/>
              <a:rect l="l" t="t" r="r" b="b"/>
              <a:pathLst>
                <a:path w="2229485" h="662305">
                  <a:moveTo>
                    <a:pt x="1890452" y="0"/>
                  </a:moveTo>
                  <a:lnTo>
                    <a:pt x="332826" y="0"/>
                  </a:lnTo>
                  <a:lnTo>
                    <a:pt x="288185" y="18715"/>
                  </a:lnTo>
                  <a:lnTo>
                    <a:pt x="18795" y="286232"/>
                  </a:lnTo>
                  <a:lnTo>
                    <a:pt x="0" y="330978"/>
                  </a:lnTo>
                  <a:lnTo>
                    <a:pt x="4698" y="354561"/>
                  </a:lnTo>
                  <a:lnTo>
                    <a:pt x="288185" y="643446"/>
                  </a:lnTo>
                  <a:lnTo>
                    <a:pt x="332826" y="662164"/>
                  </a:lnTo>
                  <a:lnTo>
                    <a:pt x="1890452" y="662165"/>
                  </a:lnTo>
                  <a:lnTo>
                    <a:pt x="1890452" y="661384"/>
                  </a:lnTo>
                  <a:lnTo>
                    <a:pt x="1904738" y="661384"/>
                  </a:lnTo>
                  <a:lnTo>
                    <a:pt x="1941357" y="643446"/>
                  </a:lnTo>
                  <a:lnTo>
                    <a:pt x="2210763" y="375151"/>
                  </a:lnTo>
                  <a:lnTo>
                    <a:pt x="2228960" y="330978"/>
                  </a:lnTo>
                  <a:lnTo>
                    <a:pt x="2224411" y="307252"/>
                  </a:lnTo>
                  <a:lnTo>
                    <a:pt x="1941357" y="18715"/>
                  </a:lnTo>
                  <a:lnTo>
                    <a:pt x="1904747" y="790"/>
                  </a:lnTo>
                  <a:lnTo>
                    <a:pt x="1890452" y="790"/>
                  </a:lnTo>
                  <a:lnTo>
                    <a:pt x="1890452" y="0"/>
                  </a:lnTo>
                  <a:close/>
                </a:path>
                <a:path w="2229485" h="662305">
                  <a:moveTo>
                    <a:pt x="1904738" y="661384"/>
                  </a:moveTo>
                  <a:lnTo>
                    <a:pt x="1890452" y="661384"/>
                  </a:lnTo>
                  <a:lnTo>
                    <a:pt x="1904029" y="661542"/>
                  </a:lnTo>
                  <a:lnTo>
                    <a:pt x="1904738" y="661384"/>
                  </a:lnTo>
                  <a:close/>
                </a:path>
                <a:path w="2229485" h="662305">
                  <a:moveTo>
                    <a:pt x="1904029" y="629"/>
                  </a:moveTo>
                  <a:lnTo>
                    <a:pt x="1890452" y="790"/>
                  </a:lnTo>
                  <a:lnTo>
                    <a:pt x="1904747" y="790"/>
                  </a:lnTo>
                  <a:lnTo>
                    <a:pt x="1904029" y="629"/>
                  </a:lnTo>
                  <a:close/>
                </a:path>
              </a:pathLst>
            </a:custGeom>
            <a:solidFill>
              <a:srgbClr val="2392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/>
            <p:cNvSpPr/>
            <p:nvPr/>
          </p:nvSpPr>
          <p:spPr>
            <a:xfrm>
              <a:off x="2313485" y="340784"/>
              <a:ext cx="222250" cy="442595"/>
            </a:xfrm>
            <a:custGeom>
              <a:avLst/>
              <a:gdLst/>
              <a:ahLst/>
              <a:cxnLst/>
              <a:rect l="l" t="t" r="r" b="b"/>
              <a:pathLst>
                <a:path w="222250" h="442595">
                  <a:moveTo>
                    <a:pt x="0" y="0"/>
                  </a:moveTo>
                  <a:lnTo>
                    <a:pt x="0" y="442218"/>
                  </a:lnTo>
                  <a:lnTo>
                    <a:pt x="221645" y="220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52"/>
            <p:cNvSpPr txBox="1"/>
            <p:nvPr/>
          </p:nvSpPr>
          <p:spPr>
            <a:xfrm>
              <a:off x="886969" y="387208"/>
              <a:ext cx="1426516" cy="34950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6510">
                <a:spcBef>
                  <a:spcPts val="105"/>
                </a:spcBef>
              </a:pPr>
              <a:r>
                <a:rPr lang="en-US" sz="4000" b="1" spc="-80" dirty="0">
                  <a:solidFill>
                    <a:srgbClr val="FFFFFF"/>
                  </a:solidFill>
                  <a:latin typeface="Arial"/>
                  <a:cs typeface="Arial"/>
                </a:rPr>
                <a:t>Wellbeing</a:t>
              </a:r>
              <a:endParaRPr sz="4000" dirty="0">
                <a:latin typeface="Arial"/>
                <a:cs typeface="Arial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451613" y="1808550"/>
            <a:ext cx="715798" cy="73866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97853" y="3472167"/>
            <a:ext cx="3325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Kelompok berkembang memiliki jaringan pemasaran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97853" y="1854718"/>
            <a:ext cx="33258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Memberikan hak yang sama bagi </a:t>
            </a:r>
            <a:r>
              <a:rPr lang="en-US" sz="2000" dirty="0"/>
              <a:t>para </a:t>
            </a:r>
            <a:r>
              <a:rPr lang="en-US" sz="2000" dirty="0" err="1"/>
              <a:t>penyandang</a:t>
            </a:r>
            <a:r>
              <a:rPr lang="en-US" sz="2000" dirty="0"/>
              <a:t> </a:t>
            </a:r>
            <a:r>
              <a:rPr lang="en-US" sz="2000" dirty="0" err="1"/>
              <a:t>difabel</a:t>
            </a:r>
            <a:r>
              <a:rPr lang="en-US" sz="2000" dirty="0"/>
              <a:t> (30 orang)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lapangan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endParaRPr lang="en-US" sz="2000" dirty="0"/>
          </a:p>
        </p:txBody>
      </p:sp>
      <p:sp>
        <p:nvSpPr>
          <p:cNvPr id="15" name="Rounded Rectangle 14"/>
          <p:cNvSpPr/>
          <p:nvPr/>
        </p:nvSpPr>
        <p:spPr>
          <a:xfrm>
            <a:off x="451613" y="3472167"/>
            <a:ext cx="715798" cy="73866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97853" y="4704895"/>
            <a:ext cx="3325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dirty="0" err="1"/>
              <a:t>Menciptakan</a:t>
            </a:r>
            <a:r>
              <a:rPr lang="en-US" sz="2000" dirty="0"/>
              <a:t> </a:t>
            </a:r>
            <a:r>
              <a:rPr lang="en-US" sz="2000" dirty="0" err="1"/>
              <a:t>lapangan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endParaRPr lang="id-ID" sz="2000" dirty="0"/>
          </a:p>
        </p:txBody>
      </p:sp>
      <p:sp>
        <p:nvSpPr>
          <p:cNvPr id="18" name="Rounded Rectangle 17"/>
          <p:cNvSpPr/>
          <p:nvPr/>
        </p:nvSpPr>
        <p:spPr>
          <a:xfrm>
            <a:off x="451613" y="4535618"/>
            <a:ext cx="715798" cy="73866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0" r="980"/>
          <a:stretch/>
        </p:blipFill>
        <p:spPr/>
      </p:pic>
    </p:spTree>
    <p:extLst>
      <p:ext uri="{BB962C8B-B14F-4D97-AF65-F5344CB8AC3E}">
        <p14:creationId xmlns:p14="http://schemas.microsoft.com/office/powerpoint/2010/main" val="2046927117"/>
      </p:ext>
    </p:extLst>
  </p:cSld>
  <p:clrMapOvr>
    <a:masterClrMapping/>
  </p:clrMapOvr>
  <p:transition spd="slow">
    <p:push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0D4F-73F5-EF44-8C8F-AF8B3394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437"/>
            <a:ext cx="3296478" cy="642041"/>
          </a:xfrm>
        </p:spPr>
        <p:txBody>
          <a:bodyPr>
            <a:normAutofit fontScale="90000"/>
          </a:bodyPr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PONPES METAL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AC9B5-8AF5-A343-83A9-1CBAB3DE3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27757" y="219456"/>
            <a:ext cx="1905000" cy="467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130F3B-875A-4AEA-B905-660A17AE4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3285" y="-722456"/>
            <a:ext cx="10794567" cy="758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09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9E0AB01-CA53-4DF3-86FE-876548B2A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022" b="43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8B0D4F-73F5-EF44-8C8F-AF8B3394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805" y="166351"/>
            <a:ext cx="2322973" cy="53950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pitchFamily="34" charset="0"/>
              </a:rPr>
              <a:t>Kondisi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8D19B-778E-E949-9946-4E214782188D}"/>
              </a:ext>
            </a:extLst>
          </p:cNvPr>
          <p:cNvSpPr txBox="1"/>
          <p:nvPr/>
        </p:nvSpPr>
        <p:spPr>
          <a:xfrm>
            <a:off x="7463588" y="0"/>
            <a:ext cx="448194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ISU</a:t>
            </a:r>
            <a:endParaRPr lang="en-US" dirty="0"/>
          </a:p>
          <a:p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santri</a:t>
            </a:r>
            <a:r>
              <a:rPr lang="en-US" dirty="0"/>
              <a:t> 116 </a:t>
            </a:r>
            <a:r>
              <a:rPr lang="en-US" dirty="0" err="1"/>
              <a:t>Umur</a:t>
            </a:r>
            <a:r>
              <a:rPr lang="en-US" dirty="0"/>
              <a:t> 4-35th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F0546-A7C6-5246-9B71-522C0A34563E}"/>
              </a:ext>
            </a:extLst>
          </p:cNvPr>
          <p:cNvSpPr/>
          <p:nvPr/>
        </p:nvSpPr>
        <p:spPr>
          <a:xfrm>
            <a:off x="137978" y="1952043"/>
            <a:ext cx="20263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POTENSI</a:t>
            </a:r>
            <a:endParaRPr lang="en-US" sz="2800" dirty="0">
              <a:sym typeface="Wingdings" pitchFamily="2" charset="2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3B1ACBE-1570-4877-949C-311CBEE53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475263"/>
            <a:ext cx="4337203" cy="42633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10DE55-6AE4-4A88-BC79-F34E05C5B5C9}"/>
              </a:ext>
            </a:extLst>
          </p:cNvPr>
          <p:cNvSpPr/>
          <p:nvPr/>
        </p:nvSpPr>
        <p:spPr>
          <a:xfrm>
            <a:off x="5053263" y="15556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11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Umur</a:t>
            </a:r>
            <a:r>
              <a:rPr lang="en-US" dirty="0"/>
              <a:t> 17</a:t>
            </a:r>
            <a:r>
              <a:rPr lang="en-US" baseline="30000" dirty="0"/>
              <a:t>th</a:t>
            </a:r>
            <a:r>
              <a:rPr lang="en-US" dirty="0"/>
              <a:t>-35th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siap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mandiri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pondok</a:t>
            </a:r>
            <a:r>
              <a:rPr lang="en-US" dirty="0"/>
              <a:t> </a:t>
            </a:r>
            <a:r>
              <a:rPr lang="en-US" dirty="0" err="1"/>
              <a:t>pesantren</a:t>
            </a:r>
            <a:r>
              <a:rPr lang="en-US" dirty="0"/>
              <a:t>.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keterbatasan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kemampuan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pondok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pesantren</a:t>
            </a:r>
            <a:r>
              <a:rPr lang="en-US" dirty="0">
                <a:sym typeface="Wingdings" pitchFamily="2" charset="2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B04EE0-60D4-4453-9DFE-F745769553A7}"/>
              </a:ext>
            </a:extLst>
          </p:cNvPr>
          <p:cNvSpPr/>
          <p:nvPr/>
        </p:nvSpPr>
        <p:spPr>
          <a:xfrm>
            <a:off x="900027" y="4966568"/>
            <a:ext cx="23530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Potensi</a:t>
            </a:r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 14Ha </a:t>
            </a:r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lahan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48454-8F95-4095-A043-6A8C560736B1}"/>
              </a:ext>
            </a:extLst>
          </p:cNvPr>
          <p:cNvSpPr/>
          <p:nvPr/>
        </p:nvSpPr>
        <p:spPr>
          <a:xfrm>
            <a:off x="600696" y="3875342"/>
            <a:ext cx="2662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Sumber</a:t>
            </a:r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Daya</a:t>
            </a:r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Manusia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556199-7ABA-44B5-9113-AB9EE67C539C}"/>
              </a:ext>
            </a:extLst>
          </p:cNvPr>
          <p:cNvSpPr/>
          <p:nvPr/>
        </p:nvSpPr>
        <p:spPr>
          <a:xfrm>
            <a:off x="879681" y="6025710"/>
            <a:ext cx="2372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Potensi</a:t>
            </a:r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peternakan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03C475-937B-4730-8F8E-AAF26F788ECA}"/>
              </a:ext>
            </a:extLst>
          </p:cNvPr>
          <p:cNvSpPr/>
          <p:nvPr/>
        </p:nvSpPr>
        <p:spPr>
          <a:xfrm>
            <a:off x="978508" y="2784116"/>
            <a:ext cx="2271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Potensi</a:t>
            </a:r>
            <a:r>
              <a:rPr lang="en-US" sz="1600" b="1" dirty="0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Arial Black" panose="020B0A04020102020204" pitchFamily="34" charset="0"/>
                <a:sym typeface="Wingdings" pitchFamily="2" charset="2"/>
              </a:rPr>
              <a:t>Wirausaha</a:t>
            </a:r>
            <a:endParaRPr lang="en-US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90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0D4F-73F5-EF44-8C8F-AF8B3394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6" y="-72189"/>
            <a:ext cx="4505301" cy="875821"/>
          </a:xfrm>
        </p:spPr>
        <p:txBody>
          <a:bodyPr>
            <a:normAutofit/>
          </a:bodyPr>
          <a:lstStyle/>
          <a:p>
            <a:r>
              <a:rPr lang="en-US" b="1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Ponpes</a:t>
            </a:r>
            <a:r>
              <a:rPr lang="en-US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 Metal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39AC4-239B-5E44-8013-1FABCFA70E56}"/>
              </a:ext>
            </a:extLst>
          </p:cNvPr>
          <p:cNvSpPr txBox="1"/>
          <p:nvPr/>
        </p:nvSpPr>
        <p:spPr>
          <a:xfrm>
            <a:off x="1005719" y="2821956"/>
            <a:ext cx="24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50 </a:t>
            </a:r>
            <a:r>
              <a:rPr lang="en-US" dirty="0" err="1"/>
              <a:t>Ayam</a:t>
            </a:r>
            <a:r>
              <a:rPr lang="en-US" dirty="0"/>
              <a:t> </a:t>
            </a:r>
            <a:r>
              <a:rPr lang="en-US" dirty="0" err="1"/>
              <a:t>Pedaging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87475-BC3F-4164-BE99-736136952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" y="875531"/>
            <a:ext cx="3226526" cy="1806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EA948F-6CA9-448B-83B1-DEFEC8DAB2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33"/>
          <a:stretch/>
        </p:blipFill>
        <p:spPr>
          <a:xfrm>
            <a:off x="9647206" y="1418493"/>
            <a:ext cx="1722541" cy="964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6EFCC-3B57-47D7-B825-8DC3D210BE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19"/>
          <a:stretch/>
        </p:blipFill>
        <p:spPr>
          <a:xfrm>
            <a:off x="7365443" y="1376498"/>
            <a:ext cx="1699451" cy="964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5022CC7-1682-419D-AB58-F2E10311C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67" y="1765301"/>
            <a:ext cx="12083235" cy="4989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5F28AE-D077-4EBC-AA08-E6BC46A2E89E}"/>
              </a:ext>
            </a:extLst>
          </p:cNvPr>
          <p:cNvSpPr txBox="1"/>
          <p:nvPr/>
        </p:nvSpPr>
        <p:spPr>
          <a:xfrm>
            <a:off x="8348375" y="2637290"/>
            <a:ext cx="161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50 </a:t>
            </a:r>
            <a:r>
              <a:rPr lang="en-US" dirty="0" err="1"/>
              <a:t>Bebek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45E62-A018-45CD-8699-1948201DB66B}"/>
              </a:ext>
            </a:extLst>
          </p:cNvPr>
          <p:cNvSpPr txBox="1"/>
          <p:nvPr/>
        </p:nvSpPr>
        <p:spPr>
          <a:xfrm>
            <a:off x="592429" y="4062831"/>
            <a:ext cx="189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10 </a:t>
            </a:r>
            <a:r>
              <a:rPr lang="en-US" dirty="0" err="1"/>
              <a:t>Kambing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F7F1FB-6A95-441C-9B33-4BC54EFF3BBB}"/>
              </a:ext>
            </a:extLst>
          </p:cNvPr>
          <p:cNvSpPr txBox="1"/>
          <p:nvPr/>
        </p:nvSpPr>
        <p:spPr>
          <a:xfrm>
            <a:off x="9647206" y="3890766"/>
            <a:ext cx="220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50 </a:t>
            </a:r>
            <a:r>
              <a:rPr lang="en-US" dirty="0" err="1"/>
              <a:t>Ayam</a:t>
            </a:r>
            <a:r>
              <a:rPr lang="en-US" dirty="0"/>
              <a:t> </a:t>
            </a:r>
            <a:r>
              <a:rPr lang="en-US" dirty="0" err="1"/>
              <a:t>Petelur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D1C1F-89CF-401B-8711-E774A5C852E1}"/>
              </a:ext>
            </a:extLst>
          </p:cNvPr>
          <p:cNvSpPr txBox="1"/>
          <p:nvPr/>
        </p:nvSpPr>
        <p:spPr>
          <a:xfrm>
            <a:off x="4791089" y="1204818"/>
            <a:ext cx="322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1kg </a:t>
            </a:r>
            <a:r>
              <a:rPr lang="en-US" dirty="0" err="1"/>
              <a:t>bibit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lele</a:t>
            </a:r>
            <a:endParaRPr lang="en-US" dirty="0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FC5A5B2-D8AE-4677-BAF4-64601E25D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253423"/>
              </p:ext>
            </p:extLst>
          </p:nvPr>
        </p:nvGraphicFramePr>
        <p:xfrm>
          <a:off x="5578416" y="-1474950"/>
          <a:ext cx="6823626" cy="4160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45233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2719F05-B788-44D6-A792-F7CD24EA2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475036"/>
              </p:ext>
            </p:extLst>
          </p:nvPr>
        </p:nvGraphicFramePr>
        <p:xfrm>
          <a:off x="-4174" y="0"/>
          <a:ext cx="12196174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3" imgW="3242880" imgH="2035800" progId="">
                  <p:embed/>
                </p:oleObj>
              </mc:Choice>
              <mc:Fallback>
                <p:oleObj r:id="rId3" imgW="3242880" imgH="2035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174" y="0"/>
                        <a:ext cx="12196174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C8B0D4F-73F5-EF44-8C8F-AF8B3394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127" y="2604174"/>
            <a:ext cx="3230164" cy="68580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Rencana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149502-0683-A346-A971-E5A475DEC830}"/>
              </a:ext>
            </a:extLst>
          </p:cNvPr>
          <p:cNvGrpSpPr/>
          <p:nvPr/>
        </p:nvGrpSpPr>
        <p:grpSpPr>
          <a:xfrm>
            <a:off x="2897276" y="5932119"/>
            <a:ext cx="2180858" cy="685800"/>
            <a:chOff x="228600" y="1383138"/>
            <a:chExt cx="2180858" cy="762000"/>
          </a:xfrm>
          <a:solidFill>
            <a:srgbClr val="C0C0C0"/>
          </a:solidFill>
        </p:grpSpPr>
        <p:sp>
          <p:nvSpPr>
            <p:cNvPr id="6" name="Pentagon 5">
              <a:extLst>
                <a:ext uri="{FF2B5EF4-FFF2-40B4-BE49-F238E27FC236}">
                  <a16:creationId xmlns:a16="http://schemas.microsoft.com/office/drawing/2014/main" id="{DDD5402D-63EE-1641-8580-A158513C1E96}"/>
                </a:ext>
              </a:extLst>
            </p:cNvPr>
            <p:cNvSpPr/>
            <p:nvPr/>
          </p:nvSpPr>
          <p:spPr>
            <a:xfrm>
              <a:off x="228600" y="1383138"/>
              <a:ext cx="1691596" cy="762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2020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1D913BD6-3A0B-0C41-9793-FE57486638BA}"/>
                </a:ext>
              </a:extLst>
            </p:cNvPr>
            <p:cNvSpPr/>
            <p:nvPr/>
          </p:nvSpPr>
          <p:spPr>
            <a:xfrm>
              <a:off x="1647458" y="1383138"/>
              <a:ext cx="762000" cy="762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94BDB9-4B80-FC43-8074-9D7F6B2122FF}"/>
              </a:ext>
            </a:extLst>
          </p:cNvPr>
          <p:cNvGrpSpPr/>
          <p:nvPr/>
        </p:nvGrpSpPr>
        <p:grpSpPr>
          <a:xfrm>
            <a:off x="1654404" y="4819643"/>
            <a:ext cx="2333258" cy="685800"/>
            <a:chOff x="228600" y="1752600"/>
            <a:chExt cx="2254485" cy="762000"/>
          </a:xfrm>
          <a:solidFill>
            <a:srgbClr val="C0C0C0"/>
          </a:solidFill>
        </p:grpSpPr>
        <p:sp>
          <p:nvSpPr>
            <p:cNvPr id="10" name="Pentagon 9">
              <a:extLst>
                <a:ext uri="{FF2B5EF4-FFF2-40B4-BE49-F238E27FC236}">
                  <a16:creationId xmlns:a16="http://schemas.microsoft.com/office/drawing/2014/main" id="{41792E53-25EA-DF40-B539-72CFD3C347F0}"/>
                </a:ext>
              </a:extLst>
            </p:cNvPr>
            <p:cNvSpPr/>
            <p:nvPr/>
          </p:nvSpPr>
          <p:spPr>
            <a:xfrm>
              <a:off x="228600" y="1752600"/>
              <a:ext cx="1691596" cy="762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2021</a:t>
              </a:r>
            </a:p>
          </p:txBody>
        </p:sp>
        <p:sp>
          <p:nvSpPr>
            <p:cNvPr id="11" name="Chevron 10">
              <a:extLst>
                <a:ext uri="{FF2B5EF4-FFF2-40B4-BE49-F238E27FC236}">
                  <a16:creationId xmlns:a16="http://schemas.microsoft.com/office/drawing/2014/main" id="{68AA3CD5-F386-DE4E-B3DC-4EC6A273ADCA}"/>
                </a:ext>
              </a:extLst>
            </p:cNvPr>
            <p:cNvSpPr/>
            <p:nvPr/>
          </p:nvSpPr>
          <p:spPr>
            <a:xfrm>
              <a:off x="1721085" y="1752600"/>
              <a:ext cx="762000" cy="762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97D1E0-585E-534B-AFE8-7B50B542FCDC}"/>
              </a:ext>
            </a:extLst>
          </p:cNvPr>
          <p:cNvSpPr txBox="1"/>
          <p:nvPr/>
        </p:nvSpPr>
        <p:spPr>
          <a:xfrm>
            <a:off x="4588872" y="4688837"/>
            <a:ext cx="607719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Persiapan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Pengembangan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Diseminasi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Program, 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Replikasi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Program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A65744-0195-9942-91EC-EA81F689B01F}"/>
              </a:ext>
            </a:extLst>
          </p:cNvPr>
          <p:cNvGrpSpPr/>
          <p:nvPr/>
        </p:nvGrpSpPr>
        <p:grpSpPr>
          <a:xfrm>
            <a:off x="108763" y="3899581"/>
            <a:ext cx="2249134" cy="609600"/>
            <a:chOff x="228600" y="1752600"/>
            <a:chExt cx="2249134" cy="762000"/>
          </a:xfrm>
          <a:solidFill>
            <a:srgbClr val="C0C0C0"/>
          </a:solidFill>
        </p:grpSpPr>
        <p:sp>
          <p:nvSpPr>
            <p:cNvPr id="14" name="Pentagon 13">
              <a:extLst>
                <a:ext uri="{FF2B5EF4-FFF2-40B4-BE49-F238E27FC236}">
                  <a16:creationId xmlns:a16="http://schemas.microsoft.com/office/drawing/2014/main" id="{B76A4F8D-77D1-E145-BD90-99491C66D166}"/>
                </a:ext>
              </a:extLst>
            </p:cNvPr>
            <p:cNvSpPr/>
            <p:nvPr/>
          </p:nvSpPr>
          <p:spPr>
            <a:xfrm>
              <a:off x="228600" y="1752600"/>
              <a:ext cx="1691596" cy="762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2022</a:t>
              </a:r>
            </a:p>
          </p:txBody>
        </p:sp>
        <p:sp>
          <p:nvSpPr>
            <p:cNvPr id="15" name="Chevron 14">
              <a:extLst>
                <a:ext uri="{FF2B5EF4-FFF2-40B4-BE49-F238E27FC236}">
                  <a16:creationId xmlns:a16="http://schemas.microsoft.com/office/drawing/2014/main" id="{A71DA5E0-F4E0-644B-BDC9-F659094BF28D}"/>
                </a:ext>
              </a:extLst>
            </p:cNvPr>
            <p:cNvSpPr/>
            <p:nvPr/>
          </p:nvSpPr>
          <p:spPr>
            <a:xfrm>
              <a:off x="1715734" y="1752600"/>
              <a:ext cx="762000" cy="76200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34523B0-D8D7-D241-A031-C7AAD11EAA45}"/>
              </a:ext>
            </a:extLst>
          </p:cNvPr>
          <p:cNvSpPr txBox="1"/>
          <p:nvPr/>
        </p:nvSpPr>
        <p:spPr>
          <a:xfrm>
            <a:off x="2453147" y="4020183"/>
            <a:ext cx="30523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Persiapan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Kemandirian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Exit Strategy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6AFC02-9EDA-B94E-8261-299D1CF795AC}"/>
              </a:ext>
            </a:extLst>
          </p:cNvPr>
          <p:cNvSpPr txBox="1"/>
          <p:nvPr/>
        </p:nvSpPr>
        <p:spPr>
          <a:xfrm>
            <a:off x="5782177" y="5860391"/>
            <a:ext cx="411480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Pemberday_aan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Inovasi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produk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hasil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peternakan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kerjasama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Dinas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Peternakan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pemasaran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290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4932" y="315756"/>
            <a:ext cx="1166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Publikasi</a:t>
            </a:r>
            <a:r>
              <a:rPr lang="en-US" sz="32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32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Eksternal</a:t>
            </a:r>
            <a:endParaRPr lang="en-US" sz="3200" b="1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A74B3-2688-4CC7-84EA-6624C0063530}" type="slidenum">
              <a:rPr lang="id-ID" smtClean="0">
                <a:solidFill>
                  <a:prstClr val="black"/>
                </a:solidFill>
              </a:rPr>
              <a:pPr/>
              <a:t>36</a:t>
            </a:fld>
            <a:endParaRPr lang="id-ID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508BF-4850-0947-9948-14661AEA9087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86" t="5491"/>
          <a:stretch/>
        </p:blipFill>
        <p:spPr bwMode="auto">
          <a:xfrm>
            <a:off x="7701918" y="787682"/>
            <a:ext cx="3865594" cy="2448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97531-84E8-7D43-BE9E-9FD669D3FBBB}"/>
              </a:ext>
            </a:extLst>
          </p:cNvPr>
          <p:cNvSpPr txBox="1"/>
          <p:nvPr/>
        </p:nvSpPr>
        <p:spPr>
          <a:xfrm>
            <a:off x="9033440" y="3344782"/>
            <a:ext cx="2643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Harian</a:t>
            </a:r>
            <a:r>
              <a:rPr lang="en-US" sz="1400" dirty="0"/>
              <a:t> </a:t>
            </a:r>
            <a:r>
              <a:rPr lang="en-US" sz="1400" dirty="0" err="1"/>
              <a:t>Jawa</a:t>
            </a:r>
            <a:r>
              <a:rPr lang="en-US" sz="1400" dirty="0"/>
              <a:t> </a:t>
            </a:r>
            <a:r>
              <a:rPr lang="en-US" sz="1400" dirty="0" err="1"/>
              <a:t>Pos</a:t>
            </a:r>
            <a:r>
              <a:rPr lang="en-US" sz="1400" dirty="0"/>
              <a:t>, 21 Mei 2019</a:t>
            </a:r>
            <a:endParaRPr lang="en-ID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78A64F-8CC2-7F44-9CAF-6E945070B90C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3872" y="1222971"/>
            <a:ext cx="2527950" cy="3866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52B337-3A9B-F644-A0D7-A7DB23E494FF}"/>
              </a:ext>
            </a:extLst>
          </p:cNvPr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895" y="3832220"/>
            <a:ext cx="3907618" cy="20276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../../../../Downloads/PHOTO-2019-05-21-18-12-18.jpg">
            <a:extLst>
              <a:ext uri="{FF2B5EF4-FFF2-40B4-BE49-F238E27FC236}">
                <a16:creationId xmlns:a16="http://schemas.microsoft.com/office/drawing/2014/main" id="{C53405E1-B1D5-E84A-9DF4-A7D860C5497E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1702" y="1641301"/>
            <a:ext cx="3562458" cy="42309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756FAF-64EB-3A4D-BF58-B39207047F14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67"/>
          <a:stretch/>
        </p:blipFill>
        <p:spPr>
          <a:xfrm>
            <a:off x="4491911" y="1142209"/>
            <a:ext cx="2653517" cy="2548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125E15-E07A-4644-9DC9-58F388190D49}"/>
              </a:ext>
            </a:extLst>
          </p:cNvPr>
          <p:cNvPicPr/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804"/>
          <a:stretch/>
        </p:blipFill>
        <p:spPr>
          <a:xfrm>
            <a:off x="4450587" y="3974250"/>
            <a:ext cx="2736167" cy="2382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D8D210-82CC-5D4D-9153-6E6C6A71F1D1}"/>
              </a:ext>
            </a:extLst>
          </p:cNvPr>
          <p:cNvSpPr txBox="1"/>
          <p:nvPr/>
        </p:nvSpPr>
        <p:spPr>
          <a:xfrm>
            <a:off x="7659895" y="5954245"/>
            <a:ext cx="2115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Berita</a:t>
            </a:r>
            <a:r>
              <a:rPr lang="en-US" sz="1400" dirty="0"/>
              <a:t> Metro, 21 Mei 2019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1577216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ertagas-PGN Perlu Kerja Sama untuk Pangkas Harga Gas">
            <a:extLst>
              <a:ext uri="{FF2B5EF4-FFF2-40B4-BE49-F238E27FC236}">
                <a16:creationId xmlns:a16="http://schemas.microsoft.com/office/drawing/2014/main" id="{2A2515F0-9B0D-4302-B443-44FD7D7E6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45CB0F-E128-4A25-B263-BD92FA03358D}"/>
              </a:ext>
            </a:extLst>
          </p:cNvPr>
          <p:cNvSpPr/>
          <p:nvPr/>
        </p:nvSpPr>
        <p:spPr>
          <a:xfrm>
            <a:off x="5985708" y="-186608"/>
            <a:ext cx="6039853" cy="2382253"/>
          </a:xfrm>
          <a:prstGeom prst="roundRect">
            <a:avLst/>
          </a:prstGeom>
          <a:solidFill>
            <a:schemeClr val="bg1"/>
          </a:solidFill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152147" y="496686"/>
            <a:ext cx="573505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165165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70" y="189874"/>
            <a:ext cx="6855865" cy="64350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Roboto Medium" panose="02000000000000000000" pitchFamily="2" charset="0"/>
                <a:ea typeface="Roboto Medium" panose="02000000000000000000" pitchFamily="2" charset="0"/>
              </a:rPr>
              <a:t>Peta </a:t>
            </a:r>
            <a:r>
              <a:rPr lang="en-US" sz="36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Lokasi</a:t>
            </a:r>
            <a:r>
              <a:rPr lang="en-US" sz="3600" dirty="0">
                <a:latin typeface="Roboto Medium" panose="02000000000000000000" pitchFamily="2" charset="0"/>
                <a:ea typeface="Roboto Medium" panose="02000000000000000000" pitchFamily="2" charset="0"/>
              </a:rPr>
              <a:t> Program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 t="5630" r="3251" b="68296"/>
          <a:stretch/>
        </p:blipFill>
        <p:spPr>
          <a:xfrm>
            <a:off x="6014180" y="325253"/>
            <a:ext cx="6177820" cy="194507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 t="36546" r="3251" b="37380"/>
          <a:stretch/>
        </p:blipFill>
        <p:spPr>
          <a:xfrm>
            <a:off x="6014180" y="2514454"/>
            <a:ext cx="6177820" cy="194507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 t="68689" r="3251" b="5237"/>
          <a:stretch/>
        </p:blipFill>
        <p:spPr>
          <a:xfrm>
            <a:off x="6014180" y="4703655"/>
            <a:ext cx="6177820" cy="194507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526410" y="5483638"/>
            <a:ext cx="4307896" cy="1241002"/>
            <a:chOff x="289560" y="868140"/>
            <a:chExt cx="4307896" cy="1241002"/>
          </a:xfrm>
        </p:grpSpPr>
        <p:sp>
          <p:nvSpPr>
            <p:cNvPr id="68" name="Rounded Rectangle 67"/>
            <p:cNvSpPr/>
            <p:nvPr/>
          </p:nvSpPr>
          <p:spPr>
            <a:xfrm>
              <a:off x="289560" y="868140"/>
              <a:ext cx="4307896" cy="124100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3" b="82784"/>
            <a:stretch/>
          </p:blipFill>
          <p:spPr>
            <a:xfrm>
              <a:off x="568960" y="908845"/>
              <a:ext cx="3556000" cy="347723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397597" y="1285378"/>
              <a:ext cx="4091821" cy="778944"/>
              <a:chOff x="412496" y="1285378"/>
              <a:chExt cx="4091821" cy="778944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6667" y="1285378"/>
                <a:ext cx="367650" cy="368600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622" y="1689255"/>
                <a:ext cx="374100" cy="3750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9555" y="1689255"/>
                <a:ext cx="374100" cy="375067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7488" y="1689255"/>
                <a:ext cx="367650" cy="375067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8971" y="1689255"/>
                <a:ext cx="374100" cy="375067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76904" y="1689255"/>
                <a:ext cx="367650" cy="375067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38387" y="1689255"/>
                <a:ext cx="374100" cy="375067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6320" y="1689255"/>
                <a:ext cx="374100" cy="368600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74252" y="1689255"/>
                <a:ext cx="367650" cy="3686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2496" y="1285378"/>
                <a:ext cx="374100" cy="375067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9630" y="1285378"/>
                <a:ext cx="374100" cy="375067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46764" y="1285378"/>
                <a:ext cx="374100" cy="375067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13898" y="1285378"/>
                <a:ext cx="367650" cy="375067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74582" y="1285378"/>
                <a:ext cx="374100" cy="375067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41716" y="1285378"/>
                <a:ext cx="374100" cy="3686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08850" y="1285378"/>
                <a:ext cx="367650" cy="3686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69534" y="1285378"/>
                <a:ext cx="374100" cy="375067"/>
              </a:xfrm>
              <a:prstGeom prst="rect">
                <a:avLst/>
              </a:prstGeom>
            </p:spPr>
          </p:pic>
        </p:grp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1"/>
          <a:srcRect t="19153" r="56792" b="26600"/>
          <a:stretch/>
        </p:blipFill>
        <p:spPr>
          <a:xfrm>
            <a:off x="1398906" y="2094052"/>
            <a:ext cx="3389038" cy="255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F7DE1F0-A27F-074A-AB06-E8A7CE207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45" y="88661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AD27F6-D230-D948-921C-934388E43E27}"/>
              </a:ext>
            </a:extLst>
          </p:cNvPr>
          <p:cNvGrpSpPr/>
          <p:nvPr/>
        </p:nvGrpSpPr>
        <p:grpSpPr>
          <a:xfrm>
            <a:off x="3496017" y="-3621"/>
            <a:ext cx="8474107" cy="1780468"/>
            <a:chOff x="1333601" y="4100727"/>
            <a:chExt cx="9612350" cy="20196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AC0334-7E3A-EF4B-BE03-C9B2B2A1C83D}"/>
                </a:ext>
              </a:extLst>
            </p:cNvPr>
            <p:cNvGrpSpPr/>
            <p:nvPr/>
          </p:nvGrpSpPr>
          <p:grpSpPr>
            <a:xfrm>
              <a:off x="1333601" y="4100727"/>
              <a:ext cx="9612350" cy="2019621"/>
              <a:chOff x="1333600" y="1686065"/>
              <a:chExt cx="9612350" cy="3946332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8167CB7-64A3-7143-AA3E-09826D70F12E}"/>
                  </a:ext>
                </a:extLst>
              </p:cNvPr>
              <p:cNvSpPr/>
              <p:nvPr/>
            </p:nvSpPr>
            <p:spPr>
              <a:xfrm>
                <a:off x="1333600" y="1686065"/>
                <a:ext cx="9612350" cy="3946332"/>
              </a:xfrm>
              <a:prstGeom prst="roundRect">
                <a:avLst>
                  <a:gd name="adj" fmla="val 12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758AF7D-E087-0D4B-8FDE-08F977E667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4971" y="2692404"/>
                <a:ext cx="6535996" cy="1138854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r>
                  <a:rPr lang="en-US" sz="5400" b="0" dirty="0" err="1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Makaryo</a:t>
                </a:r>
                <a:r>
                  <a:rPr lang="en-US" sz="5400" b="0" dirty="0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 </a:t>
                </a:r>
                <a:r>
                  <a:rPr lang="en-US" sz="5400" b="0" dirty="0" err="1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Asik</a:t>
                </a:r>
                <a:endParaRPr lang="en-US" sz="5400" b="0" dirty="0">
                  <a:latin typeface="Roboto" panose="02000000000000000000" pitchFamily="2" charset="0"/>
                  <a:ea typeface="Roboto" panose="02000000000000000000" pitchFamily="2" charset="0"/>
                  <a:cs typeface="Roboto Light" charset="0"/>
                </a:endParaRPr>
              </a:p>
            </p:txBody>
          </p:sp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50638DDE-CFD8-1A41-B109-9108DAAF4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01468" y="4619567"/>
                <a:ext cx="6535996" cy="785894"/>
              </a:xfrm>
              <a:prstGeom prst="rect">
                <a:avLst/>
              </a:prstGeom>
            </p:spPr>
            <p:txBody>
              <a:bodyPr/>
              <a:lstStyle>
                <a:lvl1pPr algn="ctr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r>
                  <a:rPr lang="en-US" sz="1800" b="0" dirty="0" err="1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Masyarakat</a:t>
                </a:r>
                <a:r>
                  <a:rPr lang="en-US" sz="1800" b="0" dirty="0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 </a:t>
                </a:r>
                <a:r>
                  <a:rPr lang="en-US" sz="1800" b="0" dirty="0" err="1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Kreatif</a:t>
                </a:r>
                <a:r>
                  <a:rPr lang="en-US" sz="1800" b="0" dirty="0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 </a:t>
                </a:r>
                <a:r>
                  <a:rPr lang="en-US" sz="1800" b="0" dirty="0" err="1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Berdaya</a:t>
                </a:r>
                <a:r>
                  <a:rPr lang="en-US" sz="1800" b="0" dirty="0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 </a:t>
                </a:r>
                <a:r>
                  <a:rPr lang="en-US" sz="1800" b="0" dirty="0" err="1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Sidoarjo</a:t>
                </a:r>
                <a:r>
                  <a:rPr lang="en-US" sz="1800" b="0" dirty="0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 </a:t>
                </a:r>
                <a:r>
                  <a:rPr lang="en-US" sz="1800" b="0" dirty="0" err="1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Pasuruan</a:t>
                </a:r>
                <a:r>
                  <a:rPr lang="en-US" sz="1800" b="0" dirty="0">
                    <a:latin typeface="Roboto" panose="02000000000000000000" pitchFamily="2" charset="0"/>
                    <a:ea typeface="Roboto" panose="02000000000000000000" pitchFamily="2" charset="0"/>
                    <a:cs typeface="Roboto Light" charset="0"/>
                  </a:rPr>
                  <a:t> Gresik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E42027-A3DD-7044-900D-15134BE0F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41" y="4270246"/>
              <a:ext cx="3007133" cy="1680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661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340847" y="-1385849"/>
            <a:ext cx="1166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 Program -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Kampung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Asap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40847" y="9075497"/>
            <a:ext cx="11292544" cy="1646059"/>
            <a:chOff x="579244" y="3200477"/>
            <a:chExt cx="11292544" cy="1646059"/>
          </a:xfrm>
        </p:grpSpPr>
        <p:grpSp>
          <p:nvGrpSpPr>
            <p:cNvPr id="3" name="Group 2"/>
            <p:cNvGrpSpPr/>
            <p:nvPr/>
          </p:nvGrpSpPr>
          <p:grpSpPr>
            <a:xfrm>
              <a:off x="579244" y="3200477"/>
              <a:ext cx="11292544" cy="726886"/>
              <a:chOff x="421829" y="3087276"/>
              <a:chExt cx="11292544" cy="726886"/>
            </a:xfrm>
          </p:grpSpPr>
          <p:sp>
            <p:nvSpPr>
              <p:cNvPr id="2" name="Pentagon 1"/>
              <p:cNvSpPr/>
              <p:nvPr/>
            </p:nvSpPr>
            <p:spPr>
              <a:xfrm>
                <a:off x="421829" y="3087276"/>
                <a:ext cx="3036890" cy="726886"/>
              </a:xfrm>
              <a:prstGeom prst="homePlate">
                <a:avLst/>
              </a:prstGeom>
              <a:solidFill>
                <a:srgbClr val="8F7C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Pentagon 64"/>
              <p:cNvSpPr/>
              <p:nvPr/>
            </p:nvSpPr>
            <p:spPr>
              <a:xfrm>
                <a:off x="2681397" y="3087276"/>
                <a:ext cx="2658354" cy="726886"/>
              </a:xfrm>
              <a:prstGeom prst="homePlate">
                <a:avLst/>
              </a:prstGeom>
              <a:solidFill>
                <a:srgbClr val="05BA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Pentagon 65"/>
              <p:cNvSpPr/>
              <p:nvPr/>
            </p:nvSpPr>
            <p:spPr>
              <a:xfrm>
                <a:off x="4841610" y="3087276"/>
                <a:ext cx="2658354" cy="726886"/>
              </a:xfrm>
              <a:prstGeom prst="homePlate">
                <a:avLst/>
              </a:prstGeom>
              <a:solidFill>
                <a:srgbClr val="0094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Pentagon 73"/>
              <p:cNvSpPr/>
              <p:nvPr/>
            </p:nvSpPr>
            <p:spPr>
              <a:xfrm>
                <a:off x="7073134" y="3087276"/>
                <a:ext cx="2658354" cy="726886"/>
              </a:xfrm>
              <a:prstGeom prst="homePlate">
                <a:avLst/>
              </a:prstGeom>
              <a:solidFill>
                <a:srgbClr val="FCB3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Pentagon 74"/>
              <p:cNvSpPr/>
              <p:nvPr/>
            </p:nvSpPr>
            <p:spPr>
              <a:xfrm>
                <a:off x="9236367" y="3087276"/>
                <a:ext cx="2478006" cy="726886"/>
              </a:xfrm>
              <a:prstGeom prst="homePlate">
                <a:avLst/>
              </a:prstGeom>
              <a:solidFill>
                <a:srgbClr val="F78F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/>
            <p:cNvCxnSpPr/>
            <p:nvPr/>
          </p:nvCxnSpPr>
          <p:spPr>
            <a:xfrm flipH="1" flipV="1">
              <a:off x="1695146" y="3828400"/>
              <a:ext cx="2" cy="1018136"/>
            </a:xfrm>
            <a:prstGeom prst="line">
              <a:avLst/>
            </a:prstGeom>
            <a:ln w="57150">
              <a:solidFill>
                <a:srgbClr val="8F7CB9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 flipV="1">
              <a:off x="3912410" y="3828400"/>
              <a:ext cx="2" cy="1018136"/>
            </a:xfrm>
            <a:prstGeom prst="line">
              <a:avLst/>
            </a:prstGeom>
            <a:ln w="57150">
              <a:solidFill>
                <a:srgbClr val="05BAE7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H="1" flipV="1">
              <a:off x="6102601" y="3828400"/>
              <a:ext cx="2" cy="1018136"/>
            </a:xfrm>
            <a:prstGeom prst="line">
              <a:avLst/>
            </a:prstGeom>
            <a:ln w="57150">
              <a:solidFill>
                <a:srgbClr val="00948F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 flipV="1">
              <a:off x="8433133" y="3828400"/>
              <a:ext cx="2" cy="1018136"/>
            </a:xfrm>
            <a:prstGeom prst="line">
              <a:avLst/>
            </a:prstGeom>
            <a:ln w="57150">
              <a:solidFill>
                <a:srgbClr val="FCB316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H="1" flipV="1">
              <a:off x="10659370" y="3828400"/>
              <a:ext cx="2" cy="1018136"/>
            </a:xfrm>
            <a:prstGeom prst="line">
              <a:avLst/>
            </a:prstGeom>
            <a:ln w="57150">
              <a:solidFill>
                <a:srgbClr val="F78F36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636710" y="8455493"/>
            <a:ext cx="2014769" cy="2014769"/>
            <a:chOff x="2948516" y="2751226"/>
            <a:chExt cx="1758096" cy="1758096"/>
          </a:xfrm>
        </p:grpSpPr>
        <p:sp>
          <p:nvSpPr>
            <p:cNvPr id="33" name="Oval 32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5B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0FB6E1"/>
            </a:solidFill>
            <a:ln>
              <a:solidFill>
                <a:srgbClr val="05B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04529" y="8439618"/>
            <a:ext cx="2014769" cy="2014769"/>
            <a:chOff x="2948516" y="2751226"/>
            <a:chExt cx="1758096" cy="1758096"/>
          </a:xfrm>
        </p:grpSpPr>
        <p:sp>
          <p:nvSpPr>
            <p:cNvPr id="40" name="Oval 39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94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088F8A"/>
            </a:solidFill>
            <a:ln>
              <a:solidFill>
                <a:srgbClr val="0094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086615" y="8323004"/>
            <a:ext cx="2216246" cy="2216246"/>
            <a:chOff x="2948516" y="2751226"/>
            <a:chExt cx="1758096" cy="1758096"/>
          </a:xfrm>
        </p:grpSpPr>
        <p:sp>
          <p:nvSpPr>
            <p:cNvPr id="43" name="Oval 42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CB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FCB316"/>
            </a:solidFill>
            <a:ln>
              <a:solidFill>
                <a:srgbClr val="FCB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406619" y="8439618"/>
            <a:ext cx="2014769" cy="2014769"/>
            <a:chOff x="2948516" y="2751226"/>
            <a:chExt cx="1758096" cy="1758096"/>
          </a:xfrm>
        </p:grpSpPr>
        <p:sp>
          <p:nvSpPr>
            <p:cNvPr id="46" name="Oval 45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CB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F78F36"/>
            </a:solidFill>
            <a:ln>
              <a:solidFill>
                <a:srgbClr val="FCB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340847" y="7384779"/>
            <a:ext cx="2237319" cy="1223196"/>
          </a:xfrm>
          <a:prstGeom prst="roundRect">
            <a:avLst>
              <a:gd name="adj" fmla="val 9629"/>
            </a:avLst>
          </a:prstGeom>
          <a:solidFill>
            <a:srgbClr val="8F7CB9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8" name="Rounded Rectangle 47"/>
          <p:cNvSpPr/>
          <p:nvPr/>
        </p:nvSpPr>
        <p:spPr>
          <a:xfrm>
            <a:off x="340847" y="10721556"/>
            <a:ext cx="2237319" cy="1223196"/>
          </a:xfrm>
          <a:prstGeom prst="roundRect">
            <a:avLst>
              <a:gd name="adj" fmla="val 9629"/>
            </a:avLst>
          </a:prstGeom>
          <a:solidFill>
            <a:schemeClr val="bg1"/>
          </a:solidFill>
          <a:ln>
            <a:solidFill>
              <a:srgbClr val="8F7CB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4784257" y="7384779"/>
            <a:ext cx="2237319" cy="1223196"/>
          </a:xfrm>
          <a:prstGeom prst="roundRect">
            <a:avLst>
              <a:gd name="adj" fmla="val 9629"/>
            </a:avLst>
          </a:prstGeom>
          <a:solidFill>
            <a:srgbClr val="00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4784257" y="10721556"/>
            <a:ext cx="2237319" cy="1223196"/>
          </a:xfrm>
          <a:prstGeom prst="roundRect">
            <a:avLst>
              <a:gd name="adj" fmla="val 9629"/>
            </a:avLst>
          </a:prstGeom>
          <a:solidFill>
            <a:schemeClr val="bg1"/>
          </a:solidFill>
          <a:ln>
            <a:solidFill>
              <a:srgbClr val="05BA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9275292" y="7384779"/>
            <a:ext cx="2237319" cy="1223196"/>
          </a:xfrm>
          <a:prstGeom prst="roundRect">
            <a:avLst>
              <a:gd name="adj" fmla="val 9629"/>
            </a:avLst>
          </a:prstGeom>
          <a:solidFill>
            <a:srgbClr val="F78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9275292" y="10721556"/>
            <a:ext cx="2237319" cy="1223196"/>
          </a:xfrm>
          <a:prstGeom prst="roundRect">
            <a:avLst>
              <a:gd name="adj" fmla="val 9629"/>
            </a:avLst>
          </a:prstGeom>
          <a:solidFill>
            <a:schemeClr val="bg1"/>
          </a:solidFill>
          <a:ln>
            <a:solidFill>
              <a:srgbClr val="F78F3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660972" y="7384779"/>
            <a:ext cx="1996537" cy="1223196"/>
          </a:xfrm>
          <a:prstGeom prst="roundRect">
            <a:avLst>
              <a:gd name="adj" fmla="val 9629"/>
            </a:avLst>
          </a:prstGeom>
          <a:solidFill>
            <a:srgbClr val="05B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684312" y="7525370"/>
            <a:ext cx="1949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latin typeface="Roboto Medium" panose="02000000000000000000" pitchFamily="2" charset="0"/>
                <a:ea typeface="Roboto Medium" panose="02000000000000000000" pitchFamily="2" charset="0"/>
              </a:rPr>
              <a:t>Tidak efektif dan hiegenisnya tempat produksi pengasapan ikan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921968" y="7525370"/>
            <a:ext cx="194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Pencemaran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 </a:t>
            </a:r>
            <a:r>
              <a:rPr lang="en-US" dirty="0" err="1"/>
              <a:t>limbah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asap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784256" y="10876996"/>
            <a:ext cx="2229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Nilai</a:t>
            </a:r>
            <a:r>
              <a:rPr lang="en-US" sz="1600" b="1" dirty="0"/>
              <a:t> </a:t>
            </a:r>
            <a:r>
              <a:rPr lang="en-US" sz="1600" b="1" dirty="0" err="1"/>
              <a:t>tambah</a:t>
            </a:r>
            <a:r>
              <a:rPr lang="en-US" sz="1600" b="1" dirty="0"/>
              <a:t> </a:t>
            </a:r>
            <a:r>
              <a:rPr lang="en-US" sz="1600" b="1" dirty="0" err="1"/>
              <a:t>ekonomis</a:t>
            </a:r>
            <a:r>
              <a:rPr lang="en-US" sz="1600" b="1" dirty="0"/>
              <a:t> </a:t>
            </a:r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penjualan</a:t>
            </a:r>
            <a:r>
              <a:rPr lang="en-US" sz="1600" b="1" dirty="0"/>
              <a:t> </a:t>
            </a:r>
            <a:r>
              <a:rPr lang="en-US" sz="1600" b="1" dirty="0" err="1"/>
              <a:t>sisik</a:t>
            </a:r>
            <a:r>
              <a:rPr lang="en-US" sz="1600" b="1" dirty="0"/>
              <a:t> </a:t>
            </a:r>
            <a:r>
              <a:rPr lang="en-US" sz="1600" b="1" dirty="0" err="1"/>
              <a:t>ikan</a:t>
            </a:r>
            <a:endParaRPr lang="en-US" sz="1600" b="1" dirty="0"/>
          </a:p>
        </p:txBody>
      </p:sp>
      <p:sp>
        <p:nvSpPr>
          <p:cNvPr id="79" name="Rounded Rectangle 78"/>
          <p:cNvSpPr/>
          <p:nvPr/>
        </p:nvSpPr>
        <p:spPr>
          <a:xfrm>
            <a:off x="7172555" y="7384779"/>
            <a:ext cx="1996537" cy="1223196"/>
          </a:xfrm>
          <a:prstGeom prst="roundRect">
            <a:avLst>
              <a:gd name="adj" fmla="val 9629"/>
            </a:avLst>
          </a:prstGeom>
          <a:solidFill>
            <a:srgbClr val="FCB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2660972" y="10721556"/>
            <a:ext cx="1996537" cy="1223196"/>
          </a:xfrm>
          <a:prstGeom prst="roundRect">
            <a:avLst>
              <a:gd name="adj" fmla="val 9629"/>
            </a:avLst>
          </a:prstGeom>
          <a:solidFill>
            <a:schemeClr val="bg1"/>
          </a:solidFill>
          <a:ln>
            <a:solidFill>
              <a:srgbClr val="05BA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2668437" y="10876996"/>
            <a:ext cx="194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Kuantitas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kualitas</a:t>
            </a:r>
            <a:r>
              <a:rPr lang="en-US" b="1" dirty="0"/>
              <a:t> </a:t>
            </a:r>
            <a:r>
              <a:rPr lang="en-US" b="1" dirty="0" err="1"/>
              <a:t>produksi</a:t>
            </a:r>
            <a:r>
              <a:rPr lang="en-US" b="1" dirty="0"/>
              <a:t> </a:t>
            </a:r>
            <a:r>
              <a:rPr lang="en-US" b="1" dirty="0" err="1"/>
              <a:t>meningkat</a:t>
            </a:r>
            <a:endParaRPr lang="en-US" b="1" dirty="0"/>
          </a:p>
        </p:txBody>
      </p:sp>
      <p:sp>
        <p:nvSpPr>
          <p:cNvPr id="83" name="Rounded Rectangle 82"/>
          <p:cNvSpPr/>
          <p:nvPr/>
        </p:nvSpPr>
        <p:spPr>
          <a:xfrm>
            <a:off x="7189853" y="10721556"/>
            <a:ext cx="1996537" cy="1223196"/>
          </a:xfrm>
          <a:prstGeom prst="roundRect">
            <a:avLst>
              <a:gd name="adj" fmla="val 9629"/>
            </a:avLst>
          </a:prstGeom>
          <a:solidFill>
            <a:schemeClr val="bg1"/>
          </a:solidFill>
          <a:ln>
            <a:solidFill>
              <a:srgbClr val="F78F3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26803" y="10876996"/>
            <a:ext cx="194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Kelangsungan</a:t>
            </a:r>
            <a:r>
              <a:rPr lang="en-US" b="1" dirty="0"/>
              <a:t> </a:t>
            </a:r>
            <a:r>
              <a:rPr lang="en-US" b="1" dirty="0" err="1"/>
              <a:t>pasokan</a:t>
            </a:r>
            <a:r>
              <a:rPr lang="en-US" b="1" dirty="0"/>
              <a:t> </a:t>
            </a:r>
            <a:r>
              <a:rPr lang="en-US" b="1" dirty="0" err="1"/>
              <a:t>bahan</a:t>
            </a:r>
            <a:r>
              <a:rPr lang="en-US" b="1" dirty="0"/>
              <a:t> </a:t>
            </a:r>
            <a:r>
              <a:rPr lang="en-US" b="1" dirty="0" err="1"/>
              <a:t>baku</a:t>
            </a:r>
            <a:r>
              <a:rPr lang="en-US" b="1" dirty="0"/>
              <a:t> 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2690266" y="1017070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05BA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892266" y="9215423"/>
            <a:ext cx="1533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Cerobong</a:t>
            </a:r>
            <a:r>
              <a:rPr lang="en-US" sz="1600" b="1" dirty="0">
                <a:solidFill>
                  <a:srgbClr val="FFFFFF"/>
                </a:solidFill>
              </a:rPr>
              <a:t> Asap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7240912" y="1017070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FCB31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166318" y="7525370"/>
            <a:ext cx="194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Terbatasnya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254948" y="10876996"/>
            <a:ext cx="1772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Meningkatkan</a:t>
            </a:r>
            <a:r>
              <a:rPr lang="en-US" b="1" dirty="0"/>
              <a:t> </a:t>
            </a:r>
            <a:r>
              <a:rPr lang="en-US" b="1" dirty="0" err="1"/>
              <a:t>Penjualan</a:t>
            </a:r>
            <a:r>
              <a:rPr lang="en-US" b="1" dirty="0"/>
              <a:t> &amp; </a:t>
            </a:r>
            <a:r>
              <a:rPr lang="en-US" b="1" dirty="0" err="1"/>
              <a:t>Nilai</a:t>
            </a:r>
            <a:r>
              <a:rPr lang="en-US" b="1" dirty="0"/>
              <a:t> </a:t>
            </a:r>
            <a:r>
              <a:rPr lang="en-US" b="1" dirty="0" err="1"/>
              <a:t>Jual</a:t>
            </a:r>
            <a:endParaRPr lang="en-US" b="1" dirty="0"/>
          </a:p>
        </p:txBody>
      </p:sp>
      <p:sp>
        <p:nvSpPr>
          <p:cNvPr id="69" name="Rounded Rectangle 68"/>
          <p:cNvSpPr/>
          <p:nvPr/>
        </p:nvSpPr>
        <p:spPr>
          <a:xfrm>
            <a:off x="4924786" y="1017070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00948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053224" y="9119750"/>
            <a:ext cx="1687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Pemanfaatan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sisik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ikan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dan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perut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ikan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80720" y="1017070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8F7CB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7" name="Rounded Rectangle 76"/>
          <p:cNvSpPr/>
          <p:nvPr/>
        </p:nvSpPr>
        <p:spPr>
          <a:xfrm>
            <a:off x="9450397" y="1017070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F78F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374272" y="9215423"/>
            <a:ext cx="1533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</a:rPr>
              <a:t>Resto </a:t>
            </a:r>
            <a:r>
              <a:rPr lang="en-US" sz="1600" b="1" dirty="0" err="1">
                <a:solidFill>
                  <a:srgbClr val="FFFFFF"/>
                </a:solidFill>
              </a:rPr>
              <a:t>Apung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7052" y="7525370"/>
            <a:ext cx="194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Pasokan</a:t>
            </a:r>
            <a:r>
              <a:rPr lang="en-US" dirty="0"/>
              <a:t> </a:t>
            </a:r>
            <a:r>
              <a:rPr lang="en-US" dirty="0" err="1"/>
              <a:t>Ikan</a:t>
            </a:r>
            <a:r>
              <a:rPr lang="en-US" dirty="0"/>
              <a:t> </a:t>
            </a:r>
            <a:r>
              <a:rPr lang="en-US" dirty="0" err="1"/>
              <a:t>Terbatas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Rantai</a:t>
            </a:r>
            <a:r>
              <a:rPr lang="en-US" dirty="0"/>
              <a:t> Hulu)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82516" y="8985061"/>
            <a:ext cx="1687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Pemberian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Lahan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dan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Bibit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255032" y="7394457"/>
            <a:ext cx="2257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Rendahnya</a:t>
            </a:r>
            <a:r>
              <a:rPr lang="en-US" dirty="0"/>
              <a:t> </a:t>
            </a:r>
            <a:r>
              <a:rPr lang="en-US" dirty="0" err="1"/>
              <a:t>kepedulian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lingkungan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9234187" y="10876996"/>
            <a:ext cx="2229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Perubahan</a:t>
            </a:r>
            <a:r>
              <a:rPr lang="en-US" sz="1600" b="1" dirty="0"/>
              <a:t> </a:t>
            </a:r>
            <a:r>
              <a:rPr lang="en-US" sz="1600" b="1" dirty="0" err="1"/>
              <a:t>perilaku</a:t>
            </a:r>
            <a:r>
              <a:rPr lang="en-US" sz="1600" b="1" dirty="0"/>
              <a:t> </a:t>
            </a:r>
            <a:r>
              <a:rPr lang="en-US" sz="1600" b="1" dirty="0" err="1"/>
              <a:t>kepedulian</a:t>
            </a:r>
            <a:r>
              <a:rPr lang="en-US" sz="1600" b="1" dirty="0"/>
              <a:t> </a:t>
            </a:r>
            <a:r>
              <a:rPr lang="en-US" sz="1600" b="1" dirty="0" err="1"/>
              <a:t>lingkungan</a:t>
            </a:r>
            <a:endParaRPr lang="en-US" sz="16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9503154" y="9231282"/>
            <a:ext cx="1918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Penanaman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Pohon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7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/>
        </p:nvGrpSpPr>
        <p:grpSpPr>
          <a:xfrm>
            <a:off x="679196" y="1497132"/>
            <a:ext cx="624168" cy="4582165"/>
            <a:chOff x="100454" y="1497132"/>
            <a:chExt cx="624168" cy="4582165"/>
          </a:xfrm>
        </p:grpSpPr>
        <p:sp>
          <p:nvSpPr>
            <p:cNvPr id="109" name="Rounded Rectangle 108"/>
            <p:cNvSpPr/>
            <p:nvPr/>
          </p:nvSpPr>
          <p:spPr>
            <a:xfrm rot="16200000">
              <a:off x="-205374" y="1802960"/>
              <a:ext cx="1235823" cy="624168"/>
            </a:xfrm>
            <a:prstGeom prst="roundRect">
              <a:avLst>
                <a:gd name="adj" fmla="val 9629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0" name="Rounded Rectangle 109"/>
            <p:cNvSpPr/>
            <p:nvPr/>
          </p:nvSpPr>
          <p:spPr>
            <a:xfrm rot="16200000">
              <a:off x="-326893" y="3615644"/>
              <a:ext cx="1478862" cy="624168"/>
            </a:xfrm>
            <a:prstGeom prst="roundRect">
              <a:avLst>
                <a:gd name="adj" fmla="val 9629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 rot="16200000">
              <a:off x="-331475" y="3763075"/>
              <a:ext cx="1463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Peran</a:t>
              </a:r>
              <a:r>
                <a:rPr lang="en-US" sz="1600" b="1" dirty="0">
                  <a:solidFill>
                    <a:schemeClr val="bg1"/>
                  </a:solidFill>
                </a:rPr>
                <a:t> Serta</a:t>
              </a:r>
            </a:p>
          </p:txBody>
        </p:sp>
        <p:sp>
          <p:nvSpPr>
            <p:cNvPr id="112" name="Rounded Rectangle 111"/>
            <p:cNvSpPr/>
            <p:nvPr/>
          </p:nvSpPr>
          <p:spPr>
            <a:xfrm rot="16200000">
              <a:off x="-210154" y="5144521"/>
              <a:ext cx="1245384" cy="624168"/>
            </a:xfrm>
            <a:prstGeom prst="roundRect">
              <a:avLst>
                <a:gd name="adj" fmla="val 9629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3" name="TextBox 112"/>
            <p:cNvSpPr txBox="1"/>
            <p:nvPr/>
          </p:nvSpPr>
          <p:spPr>
            <a:xfrm rot="16200000">
              <a:off x="-215928" y="5293589"/>
              <a:ext cx="1232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Dampak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 rot="16200000">
              <a:off x="-211198" y="1828968"/>
              <a:ext cx="1223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Peluang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Perbaikan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377937" y="2580473"/>
            <a:ext cx="2014769" cy="2014769"/>
            <a:chOff x="2948516" y="2751226"/>
            <a:chExt cx="1758096" cy="1758096"/>
          </a:xfrm>
        </p:grpSpPr>
        <p:sp>
          <p:nvSpPr>
            <p:cNvPr id="88" name="Oval 87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5B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0FB6E1"/>
            </a:solidFill>
            <a:ln>
              <a:solidFill>
                <a:srgbClr val="05B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645756" y="2564598"/>
            <a:ext cx="2014769" cy="2014769"/>
            <a:chOff x="2948516" y="2751226"/>
            <a:chExt cx="1758096" cy="1758096"/>
          </a:xfrm>
        </p:grpSpPr>
        <p:sp>
          <p:nvSpPr>
            <p:cNvPr id="91" name="Oval 90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94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088F8A"/>
            </a:solidFill>
            <a:ln>
              <a:solidFill>
                <a:srgbClr val="0094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827842" y="2447984"/>
            <a:ext cx="2216246" cy="2216246"/>
            <a:chOff x="2948516" y="2751226"/>
            <a:chExt cx="1758096" cy="1758096"/>
          </a:xfrm>
        </p:grpSpPr>
        <p:sp>
          <p:nvSpPr>
            <p:cNvPr id="94" name="Oval 93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CB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FCB316"/>
            </a:solidFill>
            <a:ln>
              <a:solidFill>
                <a:srgbClr val="FCB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147846" y="2564598"/>
            <a:ext cx="2014769" cy="2014769"/>
            <a:chOff x="2948516" y="2751226"/>
            <a:chExt cx="1758096" cy="1758096"/>
          </a:xfrm>
        </p:grpSpPr>
        <p:sp>
          <p:nvSpPr>
            <p:cNvPr id="97" name="Oval 96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CB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F78F36"/>
            </a:solidFill>
            <a:ln>
              <a:solidFill>
                <a:srgbClr val="FCB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3" name="Rounded Rectangle 52"/>
          <p:cNvSpPr/>
          <p:nvPr/>
        </p:nvSpPr>
        <p:spPr>
          <a:xfrm>
            <a:off x="3525484" y="1509759"/>
            <a:ext cx="2237319" cy="1223196"/>
          </a:xfrm>
          <a:prstGeom prst="roundRect">
            <a:avLst>
              <a:gd name="adj" fmla="val 9629"/>
            </a:avLst>
          </a:prstGeom>
          <a:solidFill>
            <a:srgbClr val="00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3525484" y="4846536"/>
            <a:ext cx="2237319" cy="1223196"/>
          </a:xfrm>
          <a:prstGeom prst="roundRect">
            <a:avLst>
              <a:gd name="adj" fmla="val 9629"/>
            </a:avLst>
          </a:prstGeom>
          <a:solidFill>
            <a:srgbClr val="FFFFFF"/>
          </a:solidFill>
          <a:ln>
            <a:solidFill>
              <a:srgbClr val="009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7968894" y="1509759"/>
            <a:ext cx="2237319" cy="1223196"/>
          </a:xfrm>
          <a:prstGeom prst="roundRect">
            <a:avLst>
              <a:gd name="adj" fmla="val 9629"/>
            </a:avLst>
          </a:prstGeom>
          <a:solidFill>
            <a:srgbClr val="F78F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7968894" y="4846536"/>
            <a:ext cx="2237319" cy="1223196"/>
          </a:xfrm>
          <a:prstGeom prst="roundRect">
            <a:avLst>
              <a:gd name="adj" fmla="val 9629"/>
            </a:avLst>
          </a:prstGeom>
          <a:solidFill>
            <a:srgbClr val="FFFFFF"/>
          </a:solidFill>
          <a:ln>
            <a:solidFill>
              <a:srgbClr val="F78F3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1402199" y="1509759"/>
            <a:ext cx="1996537" cy="1223196"/>
          </a:xfrm>
          <a:prstGeom prst="roundRect">
            <a:avLst>
              <a:gd name="adj" fmla="val 9629"/>
            </a:avLst>
          </a:prstGeom>
          <a:solidFill>
            <a:srgbClr val="05B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5850282" y="1509759"/>
            <a:ext cx="1996537" cy="1223196"/>
          </a:xfrm>
          <a:prstGeom prst="roundRect">
            <a:avLst>
              <a:gd name="adj" fmla="val 9629"/>
            </a:avLst>
          </a:prstGeom>
          <a:solidFill>
            <a:srgbClr val="FCB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1402199" y="4846536"/>
            <a:ext cx="1996537" cy="1223196"/>
          </a:xfrm>
          <a:prstGeom prst="roundRect">
            <a:avLst>
              <a:gd name="adj" fmla="val 9629"/>
            </a:avLst>
          </a:prstGeom>
          <a:solidFill>
            <a:srgbClr val="FFFFFF"/>
          </a:solidFill>
          <a:ln>
            <a:solidFill>
              <a:srgbClr val="36BB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ounded Rectangle 82"/>
          <p:cNvSpPr/>
          <p:nvPr/>
        </p:nvSpPr>
        <p:spPr>
          <a:xfrm>
            <a:off x="5867580" y="4846536"/>
            <a:ext cx="1996537" cy="1223196"/>
          </a:xfrm>
          <a:prstGeom prst="roundRect">
            <a:avLst>
              <a:gd name="adj" fmla="val 9629"/>
            </a:avLst>
          </a:prstGeom>
          <a:solidFill>
            <a:srgbClr val="FFFFFF"/>
          </a:solidFill>
          <a:ln>
            <a:solidFill>
              <a:srgbClr val="F78F3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013762" y="1661949"/>
            <a:ext cx="214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Terbatasnya</a:t>
            </a:r>
            <a:r>
              <a:rPr lang="en-US" dirty="0"/>
              <a:t> </a:t>
            </a:r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Penjualan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11255" y="5126575"/>
            <a:ext cx="194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Meningkatkan</a:t>
            </a:r>
            <a:r>
              <a:rPr lang="en-US" b="1" dirty="0"/>
              <a:t> </a:t>
            </a:r>
            <a:r>
              <a:rPr lang="en-US" b="1" dirty="0" err="1"/>
              <a:t>Penjualan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lum bright="40000" contrast="40000"/>
          </a:blip>
          <a:srcRect l="27188" r="22633" b="28560"/>
          <a:stretch/>
        </p:blipFill>
        <p:spPr>
          <a:xfrm>
            <a:off x="8225789" y="2494716"/>
            <a:ext cx="1835323" cy="197088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417028" y="1661949"/>
            <a:ext cx="194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Upah</a:t>
            </a:r>
            <a:r>
              <a:rPr lang="en-US" dirty="0"/>
              <a:t> </a:t>
            </a:r>
            <a:r>
              <a:rPr lang="en-US" dirty="0" err="1"/>
              <a:t>buruh</a:t>
            </a:r>
            <a:r>
              <a:rPr lang="en-US" dirty="0"/>
              <a:t> </a:t>
            </a:r>
            <a:r>
              <a:rPr lang="en-US" dirty="0" err="1"/>
              <a:t>wanita</a:t>
            </a:r>
            <a:r>
              <a:rPr lang="en-US" dirty="0"/>
              <a:t> </a:t>
            </a:r>
            <a:r>
              <a:rPr lang="en-US" dirty="0" err="1"/>
              <a:t>rendah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424006" y="5143100"/>
            <a:ext cx="19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Produk</a:t>
            </a:r>
            <a:r>
              <a:rPr lang="en-US" b="1" dirty="0"/>
              <a:t> </a:t>
            </a:r>
            <a:r>
              <a:rPr lang="en-US" b="1" dirty="0" err="1"/>
              <a:t>Olahan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3267" r="15635" b="9794"/>
          <a:stretch/>
        </p:blipFill>
        <p:spPr>
          <a:xfrm>
            <a:off x="1538265" y="2761320"/>
            <a:ext cx="1756706" cy="169063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880972" y="1661949"/>
            <a:ext cx="194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infrastruktur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771590" y="5026637"/>
            <a:ext cx="2263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Fasilitas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berorganisasi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produksi</a:t>
            </a:r>
            <a:endParaRPr lang="en-US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3682020" y="1661949"/>
            <a:ext cx="194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Minimnya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produksi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670034" y="5134968"/>
            <a:ext cx="1979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Diversifikasi</a:t>
            </a:r>
            <a:r>
              <a:rPr lang="en-US" b="1" dirty="0"/>
              <a:t> </a:t>
            </a:r>
            <a:r>
              <a:rPr lang="en-US" b="1" dirty="0" err="1"/>
              <a:t>Produk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lum bright="20000" contrast="20000"/>
          </a:blip>
          <a:srcRect l="17958" t="10575" r="32280" b="22949"/>
          <a:stretch/>
        </p:blipFill>
        <p:spPr>
          <a:xfrm>
            <a:off x="3755302" y="2571914"/>
            <a:ext cx="1904085" cy="1998718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>
          <a:xfrm>
            <a:off x="1431493" y="429568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05BA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8143999" y="429568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F78F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33545" y="4210470"/>
            <a:ext cx="1894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Pembukaan</a:t>
            </a:r>
            <a:r>
              <a:rPr lang="en-US" sz="1600" b="1" dirty="0"/>
              <a:t> </a:t>
            </a:r>
            <a:r>
              <a:rPr lang="en-US" sz="1600" b="1" dirty="0" err="1"/>
              <a:t>Gerai</a:t>
            </a:r>
            <a:r>
              <a:rPr lang="en-US" sz="1600" b="1" dirty="0"/>
              <a:t>: </a:t>
            </a:r>
            <a:r>
              <a:rPr lang="en-US" sz="1600" b="1" dirty="0" err="1"/>
              <a:t>pameran</a:t>
            </a:r>
            <a:r>
              <a:rPr lang="en-US" sz="1600" b="1" dirty="0"/>
              <a:t>, resto </a:t>
            </a:r>
            <a:r>
              <a:rPr lang="en-US" sz="1600" b="1" dirty="0" err="1"/>
              <a:t>apung</a:t>
            </a:r>
            <a:r>
              <a:rPr lang="en-US" sz="1600" b="1" dirty="0"/>
              <a:t>, online 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5918639" y="429568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FCB31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79432" y="4328332"/>
            <a:ext cx="1904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Pelatihan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952378" y="4295688"/>
            <a:ext cx="1533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Pemberian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Alat</a:t>
            </a:r>
            <a:endParaRPr lang="en-US" sz="1600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0031"/>
          <a:stretch/>
        </p:blipFill>
        <p:spPr>
          <a:xfrm>
            <a:off x="5995564" y="2716443"/>
            <a:ext cx="1791504" cy="1709660"/>
          </a:xfrm>
          <a:prstGeom prst="rect">
            <a:avLst/>
          </a:prstGeom>
        </p:spPr>
      </p:pic>
      <p:sp>
        <p:nvSpPr>
          <p:cNvPr id="69" name="Rounded Rectangle 68"/>
          <p:cNvSpPr/>
          <p:nvPr/>
        </p:nvSpPr>
        <p:spPr>
          <a:xfrm>
            <a:off x="3666013" y="429568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00948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953282" y="4324263"/>
            <a:ext cx="1856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Rumah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Produksi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328151" y="374371"/>
            <a:ext cx="1166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 Program –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Desa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Rumput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Laut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661377" y="4312164"/>
            <a:ext cx="1904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Pemberian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alat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16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/>
        </p:nvGrpSpPr>
        <p:grpSpPr>
          <a:xfrm>
            <a:off x="1270227" y="1497132"/>
            <a:ext cx="624168" cy="4582165"/>
            <a:chOff x="100454" y="1497132"/>
            <a:chExt cx="624168" cy="4582165"/>
          </a:xfrm>
        </p:grpSpPr>
        <p:sp>
          <p:nvSpPr>
            <p:cNvPr id="109" name="Rounded Rectangle 108"/>
            <p:cNvSpPr/>
            <p:nvPr/>
          </p:nvSpPr>
          <p:spPr>
            <a:xfrm rot="16200000">
              <a:off x="-205374" y="1802960"/>
              <a:ext cx="1235823" cy="624168"/>
            </a:xfrm>
            <a:prstGeom prst="roundRect">
              <a:avLst>
                <a:gd name="adj" fmla="val 9629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0" name="Rounded Rectangle 109"/>
            <p:cNvSpPr/>
            <p:nvPr/>
          </p:nvSpPr>
          <p:spPr>
            <a:xfrm rot="16200000">
              <a:off x="-326893" y="3615644"/>
              <a:ext cx="1478862" cy="624168"/>
            </a:xfrm>
            <a:prstGeom prst="roundRect">
              <a:avLst>
                <a:gd name="adj" fmla="val 9629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1" name="TextBox 110"/>
            <p:cNvSpPr txBox="1"/>
            <p:nvPr/>
          </p:nvSpPr>
          <p:spPr>
            <a:xfrm rot="16200000">
              <a:off x="-331475" y="3763075"/>
              <a:ext cx="1463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Peran</a:t>
              </a:r>
              <a:r>
                <a:rPr lang="en-US" sz="1600" b="1" dirty="0">
                  <a:solidFill>
                    <a:schemeClr val="bg1"/>
                  </a:solidFill>
                </a:rPr>
                <a:t> Serta</a:t>
              </a:r>
            </a:p>
          </p:txBody>
        </p:sp>
        <p:sp>
          <p:nvSpPr>
            <p:cNvPr id="112" name="Rounded Rectangle 111"/>
            <p:cNvSpPr/>
            <p:nvPr/>
          </p:nvSpPr>
          <p:spPr>
            <a:xfrm rot="16200000">
              <a:off x="-210154" y="5144521"/>
              <a:ext cx="1245384" cy="624168"/>
            </a:xfrm>
            <a:prstGeom prst="roundRect">
              <a:avLst>
                <a:gd name="adj" fmla="val 9629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3" name="TextBox 112"/>
            <p:cNvSpPr txBox="1"/>
            <p:nvPr/>
          </p:nvSpPr>
          <p:spPr>
            <a:xfrm rot="16200000">
              <a:off x="-215928" y="5293589"/>
              <a:ext cx="12326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Dampak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 rot="16200000">
              <a:off x="-211198" y="1828968"/>
              <a:ext cx="1223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Peluang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Perbaikan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134528" y="2532848"/>
            <a:ext cx="2014769" cy="2014769"/>
            <a:chOff x="2948516" y="2751226"/>
            <a:chExt cx="1758096" cy="1758096"/>
          </a:xfrm>
        </p:grpSpPr>
        <p:sp>
          <p:nvSpPr>
            <p:cNvPr id="85" name="Oval 84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8F7C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8F7CB9"/>
            </a:solidFill>
            <a:ln>
              <a:solidFill>
                <a:srgbClr val="8F7C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309403" y="2580473"/>
            <a:ext cx="2014769" cy="2014769"/>
            <a:chOff x="2948516" y="2751226"/>
            <a:chExt cx="1758096" cy="1758096"/>
          </a:xfrm>
        </p:grpSpPr>
        <p:sp>
          <p:nvSpPr>
            <p:cNvPr id="88" name="Oval 87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5B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0FB6E1"/>
            </a:solidFill>
            <a:ln>
              <a:solidFill>
                <a:srgbClr val="05BA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577222" y="2564598"/>
            <a:ext cx="2014769" cy="2014769"/>
            <a:chOff x="2948516" y="2751226"/>
            <a:chExt cx="1758096" cy="1758096"/>
          </a:xfrm>
        </p:grpSpPr>
        <p:sp>
          <p:nvSpPr>
            <p:cNvPr id="91" name="Oval 90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94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088F8A"/>
            </a:solidFill>
            <a:ln>
              <a:solidFill>
                <a:srgbClr val="0094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759308" y="2447984"/>
            <a:ext cx="2216246" cy="2216246"/>
            <a:chOff x="2948516" y="2751226"/>
            <a:chExt cx="1758096" cy="1758096"/>
          </a:xfrm>
        </p:grpSpPr>
        <p:sp>
          <p:nvSpPr>
            <p:cNvPr id="94" name="Oval 93"/>
            <p:cNvSpPr/>
            <p:nvPr/>
          </p:nvSpPr>
          <p:spPr>
            <a:xfrm>
              <a:off x="2948516" y="2751226"/>
              <a:ext cx="1758096" cy="175809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CB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3061554" y="2864264"/>
              <a:ext cx="1532021" cy="1532021"/>
            </a:xfrm>
            <a:prstGeom prst="ellipse">
              <a:avLst/>
            </a:prstGeom>
            <a:solidFill>
              <a:srgbClr val="FCB316"/>
            </a:solidFill>
            <a:ln>
              <a:solidFill>
                <a:srgbClr val="FCB3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2013540" y="1509759"/>
            <a:ext cx="2237319" cy="1223196"/>
          </a:xfrm>
          <a:prstGeom prst="roundRect">
            <a:avLst>
              <a:gd name="adj" fmla="val 9629"/>
            </a:avLst>
          </a:prstGeom>
          <a:solidFill>
            <a:srgbClr val="8F7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004963" y="1537254"/>
            <a:ext cx="2255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Masyarakat </a:t>
            </a:r>
            <a:r>
              <a:rPr lang="en-US" dirty="0" err="1"/>
              <a:t>penyandang</a:t>
            </a:r>
            <a:r>
              <a:rPr lang="en-US" dirty="0"/>
              <a:t> </a:t>
            </a:r>
            <a:r>
              <a:rPr lang="en-US" dirty="0" err="1"/>
              <a:t>tuli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wadah</a:t>
            </a:r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2013540" y="4846536"/>
            <a:ext cx="2237319" cy="700165"/>
          </a:xfrm>
          <a:prstGeom prst="roundRect">
            <a:avLst>
              <a:gd name="adj" fmla="val 9629"/>
            </a:avLst>
          </a:prstGeom>
          <a:solidFill>
            <a:srgbClr val="FFFFFF"/>
          </a:solidFill>
          <a:ln>
            <a:solidFill>
              <a:srgbClr val="8F7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059777" y="4913746"/>
            <a:ext cx="214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Terbentuknya</a:t>
            </a:r>
            <a:r>
              <a:rPr lang="en-US" sz="1600" b="1" dirty="0"/>
              <a:t> </a:t>
            </a:r>
            <a:r>
              <a:rPr lang="en-US" sz="1600" b="1" dirty="0" err="1"/>
              <a:t>Kortugres</a:t>
            </a:r>
            <a:endParaRPr lang="en-US" sz="1600" b="1" dirty="0"/>
          </a:p>
        </p:txBody>
      </p:sp>
      <p:sp>
        <p:nvSpPr>
          <p:cNvPr id="53" name="Rounded Rectangle 52"/>
          <p:cNvSpPr/>
          <p:nvPr/>
        </p:nvSpPr>
        <p:spPr>
          <a:xfrm>
            <a:off x="6456950" y="1509759"/>
            <a:ext cx="2237319" cy="1223196"/>
          </a:xfrm>
          <a:prstGeom prst="roundRect">
            <a:avLst>
              <a:gd name="adj" fmla="val 9629"/>
            </a:avLst>
          </a:prstGeom>
          <a:solidFill>
            <a:srgbClr val="009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6456950" y="4846536"/>
            <a:ext cx="2237319" cy="1223196"/>
          </a:xfrm>
          <a:prstGeom prst="roundRect">
            <a:avLst>
              <a:gd name="adj" fmla="val 9629"/>
            </a:avLst>
          </a:prstGeom>
          <a:solidFill>
            <a:srgbClr val="FFFFFF"/>
          </a:solidFill>
          <a:ln>
            <a:solidFill>
              <a:srgbClr val="0094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4333665" y="1509759"/>
            <a:ext cx="1996537" cy="1223196"/>
          </a:xfrm>
          <a:prstGeom prst="roundRect">
            <a:avLst>
              <a:gd name="adj" fmla="val 9629"/>
            </a:avLst>
          </a:prstGeom>
          <a:solidFill>
            <a:srgbClr val="05B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ounded Rectangle 78"/>
          <p:cNvSpPr/>
          <p:nvPr/>
        </p:nvSpPr>
        <p:spPr>
          <a:xfrm>
            <a:off x="8781748" y="1509759"/>
            <a:ext cx="1996537" cy="1223196"/>
          </a:xfrm>
          <a:prstGeom prst="roundRect">
            <a:avLst>
              <a:gd name="adj" fmla="val 9629"/>
            </a:avLst>
          </a:prstGeom>
          <a:solidFill>
            <a:srgbClr val="FCB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ounded Rectangle 80"/>
          <p:cNvSpPr/>
          <p:nvPr/>
        </p:nvSpPr>
        <p:spPr>
          <a:xfrm>
            <a:off x="4333665" y="4846536"/>
            <a:ext cx="1996537" cy="1223196"/>
          </a:xfrm>
          <a:prstGeom prst="roundRect">
            <a:avLst>
              <a:gd name="adj" fmla="val 9629"/>
            </a:avLst>
          </a:prstGeom>
          <a:solidFill>
            <a:srgbClr val="FFFFFF"/>
          </a:solidFill>
          <a:ln>
            <a:solidFill>
              <a:srgbClr val="36BBD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ounded Rectangle 82"/>
          <p:cNvSpPr/>
          <p:nvPr/>
        </p:nvSpPr>
        <p:spPr>
          <a:xfrm>
            <a:off x="8799046" y="4846536"/>
            <a:ext cx="1996537" cy="1223196"/>
          </a:xfrm>
          <a:prstGeom prst="roundRect">
            <a:avLst>
              <a:gd name="adj" fmla="val 9629"/>
            </a:avLst>
          </a:prstGeom>
          <a:solidFill>
            <a:srgbClr val="FFFFFF"/>
          </a:solidFill>
          <a:ln>
            <a:solidFill>
              <a:srgbClr val="F78F3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4362959" y="429568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05BA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2153413" y="429568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8F7CB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355413" y="3348506"/>
            <a:ext cx="153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Bekerjasama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dengan</a:t>
            </a:r>
            <a:r>
              <a:rPr lang="en-US" sz="1600" b="1" dirty="0">
                <a:solidFill>
                  <a:srgbClr val="FFFFFF"/>
                </a:solidFill>
              </a:rPr>
              <a:t> UPT RC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8850105" y="429568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FCB31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597479" y="4295688"/>
            <a:ext cx="1937948" cy="369332"/>
          </a:xfrm>
          <a:prstGeom prst="roundRect">
            <a:avLst>
              <a:gd name="adj" fmla="val 9629"/>
            </a:avLst>
          </a:prstGeom>
          <a:solidFill>
            <a:srgbClr val="00948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59191" y="374371"/>
            <a:ext cx="11667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 Program –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Kortugres</a:t>
            </a:r>
            <a:endParaRPr 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349804" y="1661949"/>
            <a:ext cx="1949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Minimnya</a:t>
            </a:r>
            <a:r>
              <a:rPr lang="en-US" dirty="0"/>
              <a:t> </a:t>
            </a:r>
            <a:r>
              <a:rPr lang="en-US" dirty="0" err="1"/>
              <a:t>ketrampilan</a:t>
            </a:r>
            <a:r>
              <a:rPr lang="en-US" dirty="0"/>
              <a:t> </a:t>
            </a:r>
            <a:r>
              <a:rPr lang="en-US" dirty="0" err="1"/>
              <a:t>penyandang</a:t>
            </a:r>
            <a:r>
              <a:rPr lang="en-US" dirty="0"/>
              <a:t> </a:t>
            </a:r>
            <a:r>
              <a:rPr lang="en-US" dirty="0" err="1"/>
              <a:t>tuli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4356782" y="5143100"/>
            <a:ext cx="194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Terbentuknya</a:t>
            </a:r>
            <a:r>
              <a:rPr lang="en-US" b="1" dirty="0"/>
              <a:t> 5 </a:t>
            </a:r>
            <a:r>
              <a:rPr lang="en-US" b="1" dirty="0" err="1"/>
              <a:t>kelompok</a:t>
            </a:r>
            <a:r>
              <a:rPr lang="en-US" b="1" dirty="0"/>
              <a:t> </a:t>
            </a:r>
            <a:r>
              <a:rPr lang="en-US" b="1" dirty="0" err="1"/>
              <a:t>usaha</a:t>
            </a:r>
            <a:endParaRPr lang="en-US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8813748" y="1661949"/>
            <a:ext cx="194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pemasaran</a:t>
            </a:r>
            <a:r>
              <a:rPr lang="en-US" dirty="0"/>
              <a:t>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704366" y="5026637"/>
            <a:ext cx="2059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Menambah</a:t>
            </a:r>
            <a:r>
              <a:rPr lang="en-US" b="1" dirty="0"/>
              <a:t> </a:t>
            </a:r>
            <a:r>
              <a:rPr lang="en-US" b="1" dirty="0" err="1"/>
              <a:t>penghasilan</a:t>
            </a:r>
            <a:endParaRPr lang="en-US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6614796" y="1661949"/>
            <a:ext cx="194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Minimnya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produksi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6602810" y="5134968"/>
            <a:ext cx="1979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Hasil</a:t>
            </a:r>
            <a:r>
              <a:rPr lang="en-US" b="1" dirty="0"/>
              <a:t> </a:t>
            </a:r>
            <a:r>
              <a:rPr lang="en-US" b="1" dirty="0" err="1"/>
              <a:t>produk</a:t>
            </a:r>
            <a:r>
              <a:rPr lang="en-US" b="1" dirty="0"/>
              <a:t> </a:t>
            </a:r>
            <a:r>
              <a:rPr lang="en-US" b="1" dirty="0" err="1"/>
              <a:t>kelompok</a:t>
            </a:r>
            <a:endParaRPr lang="en-US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4380084" y="3538480"/>
            <a:ext cx="1904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Pelatihan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886058" y="3306166"/>
            <a:ext cx="1856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Ikut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serta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dalam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pameran</a:t>
            </a:r>
            <a:endParaRPr lang="en-US" sz="1600" b="1" dirty="0">
              <a:solidFill>
                <a:srgbClr val="FFFFFF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607541" y="3538480"/>
            <a:ext cx="1904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</a:rPr>
              <a:t>Pemberian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Alat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03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-27040"/>
            <a:ext cx="12192000" cy="6885040"/>
          </a:xfrm>
          <a:prstGeom prst="rect">
            <a:avLst/>
          </a:prstGeom>
          <a:solidFill>
            <a:srgbClr val="B7B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2"/>
          <a:stretch/>
        </p:blipFill>
        <p:spPr>
          <a:xfrm>
            <a:off x="0" y="2895600"/>
            <a:ext cx="12192000" cy="396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82" y="3078877"/>
            <a:ext cx="1141650" cy="452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328" y="615569"/>
            <a:ext cx="935250" cy="291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741" y="1583617"/>
            <a:ext cx="928800" cy="291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719" y="3352211"/>
            <a:ext cx="806250" cy="2716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93245" y="962531"/>
            <a:ext cx="3387368" cy="4420349"/>
            <a:chOff x="193245" y="615569"/>
            <a:chExt cx="3387368" cy="4420349"/>
          </a:xfrm>
        </p:grpSpPr>
        <p:sp>
          <p:nvSpPr>
            <p:cNvPr id="12" name="Rounded Rectangle 11"/>
            <p:cNvSpPr/>
            <p:nvPr/>
          </p:nvSpPr>
          <p:spPr>
            <a:xfrm>
              <a:off x="193245" y="615569"/>
              <a:ext cx="3387368" cy="1765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13382" y="825597"/>
              <a:ext cx="3212793" cy="1432200"/>
              <a:chOff x="170060" y="4333599"/>
              <a:chExt cx="3212793" cy="1432200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060" y="4417440"/>
                <a:ext cx="1313608" cy="1348359"/>
              </a:xfrm>
              <a:prstGeom prst="rect">
                <a:avLst/>
              </a:prstGeom>
            </p:spPr>
          </p:pic>
          <p:grpSp>
            <p:nvGrpSpPr>
              <p:cNvPr id="59" name="Group 58"/>
              <p:cNvGrpSpPr/>
              <p:nvPr/>
            </p:nvGrpSpPr>
            <p:grpSpPr>
              <a:xfrm>
                <a:off x="1585531" y="4333599"/>
                <a:ext cx="1797322" cy="1139301"/>
                <a:chOff x="5524177" y="4333599"/>
                <a:chExt cx="1797322" cy="1139301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5524177" y="4333599"/>
                  <a:ext cx="1061447" cy="370327"/>
                  <a:chOff x="6571442" y="2101177"/>
                  <a:chExt cx="2952019" cy="628518"/>
                </a:xfrm>
              </p:grpSpPr>
              <p:sp>
                <p:nvSpPr>
                  <p:cNvPr id="62" name="Rounded Rectangle 61"/>
                  <p:cNvSpPr/>
                  <p:nvPr/>
                </p:nvSpPr>
                <p:spPr>
                  <a:xfrm>
                    <a:off x="6571442" y="2101177"/>
                    <a:ext cx="2952019" cy="628518"/>
                  </a:xfrm>
                  <a:prstGeom prst="roundRect">
                    <a:avLst>
                      <a:gd name="adj" fmla="val 2744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  <a:effectLst>
                    <a:outerShdw blurRad="38100" dist="127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6691153" y="2154007"/>
                    <a:ext cx="2601550" cy="5223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Light" charset="0"/>
                      </a:rPr>
                      <a:t> </a:t>
                    </a:r>
                    <a:r>
                      <a:rPr lang="en-US" sz="1400" dirty="0" err="1">
                        <a:solidFill>
                          <a:schemeClr val="accent6">
                            <a:lumMod val="50000"/>
                          </a:schemeClr>
                        </a:solidFill>
                        <a:latin typeface="Roboto Black" panose="02000000000000000000" pitchFamily="2" charset="0"/>
                        <a:ea typeface="Roboto Black" panose="02000000000000000000" pitchFamily="2" charset="0"/>
                        <a:cs typeface="Roboto Light" charset="0"/>
                      </a:rPr>
                      <a:t>kk</a:t>
                    </a:r>
                    <a:endParaRPr 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Light" charset="0"/>
                    </a:endParaRPr>
                  </a:p>
                </p:txBody>
              </p:sp>
            </p:grpSp>
            <p:sp>
              <p:nvSpPr>
                <p:cNvPr id="61" name="Content Placeholder 2">
                  <a:extLst>
                    <a:ext uri="{FF2B5EF4-FFF2-40B4-BE49-F238E27FC236}">
                      <a16:creationId xmlns:a16="http://schemas.microsoft.com/office/drawing/2014/main" id="{7E7CE5DA-FE63-2E48-AC62-F85EB7C4EA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24177" y="4790677"/>
                  <a:ext cx="1797322" cy="68222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buNone/>
                  </a:pPr>
                  <a:r>
                    <a:rPr lang="es-ES" sz="1400" dirty="0" err="1">
                      <a:solidFill>
                        <a:schemeClr val="accent6">
                          <a:lumMod val="7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rPr>
                    <a:t>Desa</a:t>
                  </a:r>
                  <a:r>
                    <a:rPr lang="es-ES" sz="1400" dirty="0">
                      <a:solidFill>
                        <a:schemeClr val="accent6">
                          <a:lumMod val="7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rPr>
                    <a:t> </a:t>
                  </a:r>
                  <a:r>
                    <a:rPr lang="es-ES" sz="1400" dirty="0" err="1">
                      <a:solidFill>
                        <a:schemeClr val="accent6">
                          <a:lumMod val="7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rPr>
                    <a:t>Sentra</a:t>
                  </a:r>
                  <a:r>
                    <a:rPr lang="es-ES" sz="1400" dirty="0">
                      <a:solidFill>
                        <a:schemeClr val="accent6">
                          <a:lumMod val="7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rPr>
                    <a:t> </a:t>
                  </a:r>
                  <a:r>
                    <a:rPr lang="es-ES" sz="1400" dirty="0" err="1">
                      <a:solidFill>
                        <a:schemeClr val="accent6">
                          <a:lumMod val="7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rPr>
                    <a:t>Produksi</a:t>
                  </a:r>
                  <a:r>
                    <a:rPr lang="es-ES" sz="1400" dirty="0">
                      <a:solidFill>
                        <a:schemeClr val="accent6">
                          <a:lumMod val="7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rPr>
                    <a:t> </a:t>
                  </a:r>
                  <a:r>
                    <a:rPr lang="es-ES" sz="1400" dirty="0" err="1">
                      <a:solidFill>
                        <a:schemeClr val="accent6">
                          <a:lumMod val="7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rPr>
                    <a:t>ikan</a:t>
                  </a:r>
                  <a:r>
                    <a:rPr lang="es-ES" sz="1400" dirty="0">
                      <a:solidFill>
                        <a:schemeClr val="accent6">
                          <a:lumMod val="7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rPr>
                    <a:t> </a:t>
                  </a:r>
                  <a:r>
                    <a:rPr lang="es-ES" sz="1400" dirty="0" err="1">
                      <a:solidFill>
                        <a:schemeClr val="accent6">
                          <a:lumMod val="7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rPr>
                    <a:t>asap</a:t>
                  </a:r>
                  <a:r>
                    <a:rPr lang="es-ES" sz="1400" dirty="0">
                      <a:solidFill>
                        <a:schemeClr val="accent6">
                          <a:lumMod val="7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rPr>
                    <a:t> di </a:t>
                  </a:r>
                  <a:r>
                    <a:rPr lang="es-ES" sz="1400" dirty="0" err="1">
                      <a:solidFill>
                        <a:schemeClr val="accent6">
                          <a:lumMod val="75000"/>
                        </a:schemeClr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rPr>
                    <a:t>Sidoarjo</a:t>
                  </a:r>
                  <a:endParaRPr lang="en-US" sz="1400" dirty="0">
                    <a:solidFill>
                      <a:schemeClr val="accent6">
                        <a:lumMod val="75000"/>
                      </a:schemeClr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endParaRPr>
                </a:p>
              </p:txBody>
            </p:sp>
          </p:grpSp>
        </p:grpSp>
        <p:sp>
          <p:nvSpPr>
            <p:cNvPr id="14" name="Rectangle 13"/>
            <p:cNvSpPr/>
            <p:nvPr/>
          </p:nvSpPr>
          <p:spPr>
            <a:xfrm>
              <a:off x="2031197" y="2257797"/>
              <a:ext cx="45719" cy="2633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9788" y="4747382"/>
              <a:ext cx="288536" cy="288536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757886" y="2380717"/>
            <a:ext cx="4087570" cy="3882021"/>
            <a:chOff x="3757886" y="2380717"/>
            <a:chExt cx="4087570" cy="3882021"/>
          </a:xfrm>
        </p:grpSpPr>
        <p:sp>
          <p:nvSpPr>
            <p:cNvPr id="48" name="Rounded Rectangle 47"/>
            <p:cNvSpPr/>
            <p:nvPr/>
          </p:nvSpPr>
          <p:spPr>
            <a:xfrm>
              <a:off x="3757886" y="2380717"/>
              <a:ext cx="3961198" cy="1765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3928332" y="2520834"/>
              <a:ext cx="3917124" cy="1484914"/>
              <a:chOff x="3404375" y="4333599"/>
              <a:chExt cx="3917124" cy="1484914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4375" y="4417440"/>
                <a:ext cx="1954493" cy="1401073"/>
              </a:xfrm>
              <a:prstGeom prst="rect">
                <a:avLst/>
              </a:prstGeom>
            </p:spPr>
          </p:pic>
          <p:grpSp>
            <p:nvGrpSpPr>
              <p:cNvPr id="41" name="Group 40"/>
              <p:cNvGrpSpPr/>
              <p:nvPr/>
            </p:nvGrpSpPr>
            <p:grpSpPr>
              <a:xfrm>
                <a:off x="5524177" y="4333599"/>
                <a:ext cx="1061447" cy="370327"/>
                <a:chOff x="6571442" y="2101177"/>
                <a:chExt cx="2952019" cy="628518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6571442" y="2101177"/>
                  <a:ext cx="2952019" cy="628518"/>
                </a:xfrm>
                <a:prstGeom prst="roundRect">
                  <a:avLst>
                    <a:gd name="adj" fmla="val 2744"/>
                  </a:avLst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691153" y="2154007"/>
                  <a:ext cx="2601550" cy="522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Light" charset="0"/>
                    </a:rPr>
                    <a:t>…Ha</a:t>
                  </a:r>
                </a:p>
              </p:txBody>
            </p:sp>
          </p:grpSp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7E7CE5DA-FE63-2E48-AC62-F85EB7C4E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4177" y="4790677"/>
                <a:ext cx="1797322" cy="6822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s-ES" sz="1400" dirty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Lumpur </a:t>
                </a: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Lapindo</a:t>
                </a:r>
                <a:r>
                  <a:rPr lang="es-ES" sz="1400" dirty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, </a:t>
                </a: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merusak</a:t>
                </a:r>
                <a:r>
                  <a:rPr lang="es-ES" sz="1400" dirty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 </a:t>
                </a: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lahan</a:t>
                </a:r>
                <a:r>
                  <a:rPr lang="es-ES" sz="1400" dirty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 </a:t>
                </a: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tambak</a:t>
                </a:r>
                <a:endParaRPr lang="en-US" sz="1400" dirty="0"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5594369" y="4005748"/>
              <a:ext cx="45719" cy="2112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472960" y="5974202"/>
              <a:ext cx="288536" cy="288536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719084" y="615569"/>
            <a:ext cx="4333616" cy="5730374"/>
            <a:chOff x="7719084" y="615569"/>
            <a:chExt cx="4333616" cy="5730374"/>
          </a:xfrm>
        </p:grpSpPr>
        <p:sp>
          <p:nvSpPr>
            <p:cNvPr id="50" name="Rounded Rectangle 49"/>
            <p:cNvSpPr/>
            <p:nvPr/>
          </p:nvSpPr>
          <p:spPr>
            <a:xfrm>
              <a:off x="7719084" y="615569"/>
              <a:ext cx="4194316" cy="176514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891649" y="777515"/>
              <a:ext cx="4161051" cy="1839881"/>
              <a:chOff x="7398937" y="4333599"/>
              <a:chExt cx="4161051" cy="1839881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9210426" y="4333599"/>
                <a:ext cx="1444754" cy="370327"/>
                <a:chOff x="6571442" y="2101177"/>
                <a:chExt cx="4018045" cy="628518"/>
              </a:xfrm>
            </p:grpSpPr>
            <p:sp>
              <p:nvSpPr>
                <p:cNvPr id="55" name="Rounded Rectangle 54"/>
                <p:cNvSpPr/>
                <p:nvPr/>
              </p:nvSpPr>
              <p:spPr>
                <a:xfrm>
                  <a:off x="6571442" y="2101177"/>
                  <a:ext cx="2952019" cy="628518"/>
                </a:xfrm>
                <a:prstGeom prst="roundRect">
                  <a:avLst>
                    <a:gd name="adj" fmla="val 2744"/>
                  </a:avLst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6691153" y="2154007"/>
                  <a:ext cx="3898334" cy="522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  <a:latin typeface="Roboto Black" panose="02000000000000000000" pitchFamily="2" charset="0"/>
                      <a:ea typeface="Roboto Black" panose="02000000000000000000" pitchFamily="2" charset="0"/>
                      <a:cs typeface="Roboto Light" charset="0"/>
                    </a:rPr>
                    <a:t>88kk 20Ha</a:t>
                  </a:r>
                </a:p>
              </p:txBody>
            </p:sp>
          </p:grpSp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7E7CE5DA-FE63-2E48-AC62-F85EB7C4EA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65389" y="4790677"/>
                <a:ext cx="2294599" cy="13828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Bantuan</a:t>
                </a:r>
                <a:r>
                  <a:rPr lang="es-ES" sz="1400" dirty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 </a:t>
                </a: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lahan</a:t>
                </a:r>
                <a:r>
                  <a:rPr lang="es-ES" sz="1400" dirty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 </a:t>
                </a: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tambak</a:t>
                </a:r>
                <a:endParaRPr lang="es-ES" sz="1400" dirty="0"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s-ES" sz="1400" dirty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&amp; </a:t>
                </a: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peningkatan</a:t>
                </a:r>
                <a:r>
                  <a:rPr lang="es-ES" sz="1400" dirty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 </a:t>
                </a: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produksi</a:t>
                </a:r>
                <a:r>
                  <a:rPr lang="es-ES" sz="1400" dirty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 </a:t>
                </a: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pengrajin</a:t>
                </a:r>
                <a:r>
                  <a:rPr lang="es-ES" sz="1400" dirty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 </a:t>
                </a: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ikan</a:t>
                </a:r>
                <a:r>
                  <a:rPr lang="es-ES" sz="1400" dirty="0">
                    <a:latin typeface="Roboto Medium" panose="02000000000000000000" pitchFamily="2" charset="0"/>
                    <a:ea typeface="Roboto Medium" panose="02000000000000000000" pitchFamily="2" charset="0"/>
                  </a:rPr>
                  <a:t> </a:t>
                </a:r>
                <a:r>
                  <a:rPr lang="es-ES" sz="1400" dirty="0" err="1">
                    <a:latin typeface="Roboto Medium" panose="02000000000000000000" pitchFamily="2" charset="0"/>
                    <a:ea typeface="Roboto Medium" panose="02000000000000000000" pitchFamily="2" charset="0"/>
                  </a:rPr>
                  <a:t>asap</a:t>
                </a:r>
                <a:endParaRPr lang="es-ES" sz="1400" dirty="0">
                  <a:latin typeface="Roboto Medium" panose="02000000000000000000" pitchFamily="2" charset="0"/>
                  <a:ea typeface="Roboto Medium" panose="02000000000000000000" pitchFamily="2" charset="0"/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98937" y="4436610"/>
                <a:ext cx="1789014" cy="1257304"/>
              </a:xfrm>
              <a:prstGeom prst="rect">
                <a:avLst/>
              </a:prstGeom>
            </p:spPr>
          </p:pic>
        </p:grpSp>
        <p:sp>
          <p:nvSpPr>
            <p:cNvPr id="53" name="Rectangle 52"/>
            <p:cNvSpPr/>
            <p:nvPr/>
          </p:nvSpPr>
          <p:spPr>
            <a:xfrm>
              <a:off x="10410129" y="2257797"/>
              <a:ext cx="45799" cy="39438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0288800" y="6057407"/>
              <a:ext cx="288536" cy="288536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D5F653FF-1402-9947-9B63-C01181F7E179}"/>
              </a:ext>
            </a:extLst>
          </p:cNvPr>
          <p:cNvSpPr txBox="1">
            <a:spLocks/>
          </p:cNvSpPr>
          <p:nvPr/>
        </p:nvSpPr>
        <p:spPr>
          <a:xfrm>
            <a:off x="157372" y="313906"/>
            <a:ext cx="2822259" cy="434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Latar</a:t>
            </a:r>
            <a:r>
              <a:rPr lang="en-US" sz="32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3200" b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Belakang</a:t>
            </a:r>
            <a:endParaRPr lang="en-US" sz="3200" b="1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5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</TotalTime>
  <Words>1943</Words>
  <Application>Microsoft Office PowerPoint</Application>
  <PresentationFormat>Widescreen</PresentationFormat>
  <Paragraphs>554</Paragraphs>
  <Slides>37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Arial</vt:lpstr>
      <vt:lpstr>Arial Black</vt:lpstr>
      <vt:lpstr>Calibri</vt:lpstr>
      <vt:lpstr>Calibri Light</vt:lpstr>
      <vt:lpstr>Gotham Light</vt:lpstr>
      <vt:lpstr>Roboto</vt:lpstr>
      <vt:lpstr>Roboto Black</vt:lpstr>
      <vt:lpstr>Roboto Light</vt:lpstr>
      <vt:lpstr>Roboto Medium</vt:lpstr>
      <vt:lpstr>Roboto Thin</vt:lpstr>
      <vt:lpstr>SF UI Display Thin</vt:lpstr>
      <vt:lpstr>Source Sans Pro</vt:lpstr>
      <vt:lpstr>Wingdings</vt:lpstr>
      <vt:lpstr>Office Theme</vt:lpstr>
      <vt:lpstr>PowerPoint Presentation</vt:lpstr>
      <vt:lpstr>Profil Perusahaan</vt:lpstr>
      <vt:lpstr>PowerPoint Presentation</vt:lpstr>
      <vt:lpstr>Peta Lokasi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Permasalahan</vt:lpstr>
      <vt:lpstr>PowerPoint Presentation</vt:lpstr>
      <vt:lpstr>Produk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PONPES METAL</vt:lpstr>
      <vt:lpstr>Kondisi</vt:lpstr>
      <vt:lpstr>Ponpes Metal</vt:lpstr>
      <vt:lpstr>Rencana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</dc:title>
  <dc:creator>1</dc:creator>
  <cp:lastModifiedBy>admin</cp:lastModifiedBy>
  <cp:revision>231</cp:revision>
  <dcterms:created xsi:type="dcterms:W3CDTF">2019-10-24T05:39:48Z</dcterms:created>
  <dcterms:modified xsi:type="dcterms:W3CDTF">2019-11-10T11:58:59Z</dcterms:modified>
</cp:coreProperties>
</file>